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gif" ContentType="image/gi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992" r:id="rId5"/>
    <p:sldId id="805" r:id="rId6"/>
    <p:sldId id="748" r:id="rId7"/>
    <p:sldId id="806" r:id="rId8"/>
    <p:sldId id="749" r:id="rId9"/>
    <p:sldId id="750" r:id="rId10"/>
    <p:sldId id="751" r:id="rId11"/>
    <p:sldId id="752" r:id="rId12"/>
    <p:sldId id="753" r:id="rId13"/>
    <p:sldId id="754" r:id="rId14"/>
    <p:sldId id="755" r:id="rId15"/>
    <p:sldId id="756" r:id="rId16"/>
    <p:sldId id="804" r:id="rId17"/>
    <p:sldId id="758" r:id="rId18"/>
    <p:sldId id="759" r:id="rId19"/>
    <p:sldId id="905" r:id="rId20"/>
    <p:sldId id="760" r:id="rId21"/>
    <p:sldId id="761" r:id="rId22"/>
    <p:sldId id="762" r:id="rId23"/>
    <p:sldId id="763" r:id="rId24"/>
    <p:sldId id="764" r:id="rId25"/>
    <p:sldId id="765" r:id="rId26"/>
    <p:sldId id="766" r:id="rId27"/>
    <p:sldId id="767" r:id="rId28"/>
    <p:sldId id="768" r:id="rId29"/>
    <p:sldId id="769" r:id="rId30"/>
    <p:sldId id="770" r:id="rId31"/>
    <p:sldId id="771" r:id="rId32"/>
    <p:sldId id="772" r:id="rId33"/>
    <p:sldId id="993" r:id="rId34"/>
    <p:sldId id="773" r:id="rId35"/>
    <p:sldId id="774" r:id="rId36"/>
    <p:sldId id="994" r:id="rId37"/>
    <p:sldId id="775" r:id="rId38"/>
    <p:sldId id="776" r:id="rId39"/>
    <p:sldId id="779" r:id="rId40"/>
    <p:sldId id="995" r:id="rId41"/>
    <p:sldId id="780" r:id="rId42"/>
    <p:sldId id="781" r:id="rId43"/>
    <p:sldId id="782" r:id="rId44"/>
    <p:sldId id="783" r:id="rId45"/>
    <p:sldId id="829" r:id="rId46"/>
    <p:sldId id="828" r:id="rId47"/>
    <p:sldId id="785" r:id="rId48"/>
    <p:sldId id="786" r:id="rId49"/>
    <p:sldId id="787" r:id="rId50"/>
    <p:sldId id="788" r:id="rId51"/>
    <p:sldId id="789" r:id="rId52"/>
    <p:sldId id="790" r:id="rId53"/>
    <p:sldId id="792" r:id="rId54"/>
    <p:sldId id="793" r:id="rId55"/>
    <p:sldId id="794" r:id="rId56"/>
    <p:sldId id="795" r:id="rId57"/>
    <p:sldId id="796" r:id="rId58"/>
    <p:sldId id="797" r:id="rId59"/>
    <p:sldId id="808" r:id="rId60"/>
    <p:sldId id="798" r:id="rId61"/>
    <p:sldId id="1088" r:id="rId62"/>
    <p:sldId id="817" r:id="rId63"/>
    <p:sldId id="818" r:id="rId64"/>
    <p:sldId id="819" r:id="rId65"/>
    <p:sldId id="826" r:id="rId66"/>
    <p:sldId id="821" r:id="rId67"/>
    <p:sldId id="822" r:id="rId68"/>
    <p:sldId id="823" r:id="rId69"/>
    <p:sldId id="827" r:id="rId70"/>
    <p:sldId id="824" r:id="rId71"/>
    <p:sldId id="825" r:id="rId72"/>
    <p:sldId id="800" r:id="rId73"/>
    <p:sldId id="816" r:id="rId74"/>
    <p:sldId id="801" r:id="rId75"/>
    <p:sldId id="809" r:id="rId76"/>
    <p:sldId id="802" r:id="rId77"/>
    <p:sldId id="811" r:id="rId78"/>
    <p:sldId id="812" r:id="rId79"/>
    <p:sldId id="813" r:id="rId80"/>
    <p:sldId id="814" r:id="rId81"/>
    <p:sldId id="815" r:id="rId82"/>
    <p:sldId id="803" r:id="rId83"/>
    <p:sldId id="496" r:id="rId84"/>
    <p:sldId id="709" r:id="rId85"/>
    <p:sldId id="710" r:id="rId86"/>
    <p:sldId id="715" r:id="rId87"/>
    <p:sldId id="716" r:id="rId88"/>
    <p:sldId id="717" r:id="rId89"/>
    <p:sldId id="718" r:id="rId90"/>
    <p:sldId id="746" r:id="rId9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992"/>
            <p14:sldId id="805"/>
            <p14:sldId id="748"/>
            <p14:sldId id="806"/>
            <p14:sldId id="749"/>
            <p14:sldId id="750"/>
            <p14:sldId id="751"/>
            <p14:sldId id="752"/>
            <p14:sldId id="753"/>
            <p14:sldId id="754"/>
            <p14:sldId id="755"/>
            <p14:sldId id="756"/>
            <p14:sldId id="804"/>
            <p14:sldId id="758"/>
            <p14:sldId id="759"/>
            <p14:sldId id="905"/>
            <p14:sldId id="760"/>
            <p14:sldId id="761"/>
            <p14:sldId id="762"/>
            <p14:sldId id="763"/>
            <p14:sldId id="764"/>
            <p14:sldId id="765"/>
            <p14:sldId id="766"/>
            <p14:sldId id="767"/>
            <p14:sldId id="768"/>
            <p14:sldId id="769"/>
            <p14:sldId id="770"/>
            <p14:sldId id="771"/>
            <p14:sldId id="772"/>
            <p14:sldId id="993"/>
            <p14:sldId id="773"/>
            <p14:sldId id="774"/>
            <p14:sldId id="994"/>
            <p14:sldId id="775"/>
            <p14:sldId id="776"/>
            <p14:sldId id="779"/>
            <p14:sldId id="995"/>
            <p14:sldId id="780"/>
            <p14:sldId id="781"/>
            <p14:sldId id="782"/>
            <p14:sldId id="783"/>
            <p14:sldId id="829"/>
            <p14:sldId id="828"/>
            <p14:sldId id="785"/>
            <p14:sldId id="786"/>
            <p14:sldId id="787"/>
            <p14:sldId id="788"/>
            <p14:sldId id="789"/>
            <p14:sldId id="790"/>
            <p14:sldId id="792"/>
            <p14:sldId id="793"/>
            <p14:sldId id="794"/>
            <p14:sldId id="795"/>
            <p14:sldId id="796"/>
            <p14:sldId id="797"/>
            <p14:sldId id="808"/>
            <p14:sldId id="798"/>
            <p14:sldId id="1088"/>
            <p14:sldId id="817"/>
            <p14:sldId id="818"/>
            <p14:sldId id="819"/>
            <p14:sldId id="826"/>
            <p14:sldId id="821"/>
            <p14:sldId id="822"/>
            <p14:sldId id="823"/>
            <p14:sldId id="827"/>
            <p14:sldId id="824"/>
            <p14:sldId id="825"/>
            <p14:sldId id="800"/>
            <p14:sldId id="816"/>
            <p14:sldId id="801"/>
            <p14:sldId id="809"/>
            <p14:sldId id="802"/>
            <p14:sldId id="811"/>
            <p14:sldId id="812"/>
            <p14:sldId id="813"/>
            <p14:sldId id="814"/>
            <p14:sldId id="815"/>
            <p14:sldId id="803"/>
            <p14:sldId id="496"/>
            <p14:sldId id="709"/>
            <p14:sldId id="710"/>
            <p14:sldId id="715"/>
            <p14:sldId id="716"/>
            <p14:sldId id="717"/>
            <p14:sldId id="718"/>
            <p14:sldId id="746"/>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1690" y="77"/>
      </p:cViewPr>
      <p:guideLst>
        <p:guide orient="horz" pos="2334"/>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
          <c:y val="0.0657141854446913"/>
          <c:w val="0.776461288861377"/>
          <c:h val="0.758977289372818"/>
        </c:manualLayout>
      </c:layout>
      <c:scatterChart>
        <c:scatterStyle val="lineMarker"/>
        <c:varyColors val="0"/>
        <c:ser>
          <c:idx val="0"/>
          <c:order val="0"/>
          <c:tx>
            <c:strRef>
              <c:f>Sheet1!$B$1</c:f>
              <c:strCache>
                <c:ptCount val="1"/>
                <c:pt idx="0">
                  <c:v>Size (feet2)</c:v>
                </c:pt>
              </c:strCache>
            </c:strRef>
          </c:tx>
          <c:spPr>
            <a:ln w="38100" cap="rnd" cmpd="sng" algn="ctr">
              <a:noFill/>
              <a:prstDash val="solid"/>
              <a:round/>
            </a:ln>
          </c:spPr>
          <c:marker>
            <c:symbol val="x"/>
            <c:size val="12"/>
            <c:spPr>
              <a:noFill/>
              <a:ln w="19050" cap="flat" cmpd="sng" algn="ctr">
                <a:solidFill>
                  <a:srgbClr val="C00000"/>
                </a:solidFill>
                <a:prstDash val="solid"/>
                <a:round/>
              </a:ln>
            </c:spPr>
          </c:marker>
          <c:dLbls>
            <c:delete val="1"/>
          </c:dLbls>
          <c:xVal>
            <c:numRef>
              <c:f>Sheet1!$A$2:$A$12</c:f>
              <c:numCache>
                <c:formatCode>General</c:formatCode>
                <c:ptCount val="11"/>
                <c:pt idx="0">
                  <c:v>432.422969187675</c:v>
                </c:pt>
                <c:pt idx="1">
                  <c:v>610.994397759104</c:v>
                </c:pt>
                <c:pt idx="2">
                  <c:v>628.501400560224</c:v>
                </c:pt>
                <c:pt idx="3">
                  <c:v>856.09243697479</c:v>
                </c:pt>
                <c:pt idx="4">
                  <c:v>950.63025210084</c:v>
                </c:pt>
                <c:pt idx="5">
                  <c:v>1202.73109243697</c:v>
                </c:pt>
                <c:pt idx="6">
                  <c:v>1412.81512605042</c:v>
                </c:pt>
                <c:pt idx="7">
                  <c:v>1661.41456582633</c:v>
                </c:pt>
                <c:pt idx="8">
                  <c:v>1787.4649859944</c:v>
                </c:pt>
                <c:pt idx="9">
                  <c:v>1952.03081232493</c:v>
                </c:pt>
                <c:pt idx="10">
                  <c:v>2186.62464985994</c:v>
                </c:pt>
              </c:numCache>
            </c:numRef>
          </c:xVal>
          <c:yVal>
            <c:numRef>
              <c:f>Sheet1!$B$2:$B$12</c:f>
              <c:numCache>
                <c:formatCode>General</c:formatCode>
                <c:ptCount val="11"/>
                <c:pt idx="0">
                  <c:v>100.917431192661</c:v>
                </c:pt>
                <c:pt idx="1">
                  <c:v>143.730886850153</c:v>
                </c:pt>
                <c:pt idx="2">
                  <c:v>213.455657492355</c:v>
                </c:pt>
                <c:pt idx="3">
                  <c:v>229.357798165138</c:v>
                </c:pt>
                <c:pt idx="4">
                  <c:v>288.073394495413</c:v>
                </c:pt>
                <c:pt idx="5">
                  <c:v>274.617737003058</c:v>
                </c:pt>
                <c:pt idx="6">
                  <c:v>308.868501529052</c:v>
                </c:pt>
                <c:pt idx="7">
                  <c:v>290.519877675841</c:v>
                </c:pt>
                <c:pt idx="8">
                  <c:v>337.003058103976</c:v>
                </c:pt>
                <c:pt idx="9">
                  <c:v>306.422018348624</c:v>
                </c:pt>
                <c:pt idx="10">
                  <c:v>291.743119266055</c:v>
                </c:pt>
              </c:numCache>
            </c:numRef>
          </c:yVal>
          <c:smooth val="0"/>
        </c:ser>
        <c:dLbls>
          <c:showLegendKey val="0"/>
          <c:showVal val="0"/>
          <c:showCatName val="0"/>
          <c:showSerName val="0"/>
          <c:showPercent val="0"/>
          <c:showBubbleSize val="0"/>
        </c:dLbls>
        <c:axId val="499705536"/>
        <c:axId val="499706112"/>
      </c:scatterChart>
      <c:valAx>
        <c:axId val="499705536"/>
        <c:scaling>
          <c:orientation val="minMax"/>
        </c:scaling>
        <c:delete val="0"/>
        <c:axPos val="b"/>
        <c:numFmt formatCode="General" sourceLinked="1"/>
        <c:majorTickMark val="cross"/>
        <c:minorTickMark val="none"/>
        <c:tickLblPos val="nextTo"/>
        <c:spPr>
          <a:ln w="38100" cap="flat" cmpd="sng" algn="ctr">
            <a:solidFill>
              <a:schemeClr val="bg1">
                <a:lumMod val="50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499706112"/>
        <c:crosses val="autoZero"/>
        <c:crossBetween val="midCat"/>
        <c:majorUnit val="500"/>
      </c:valAx>
      <c:valAx>
        <c:axId val="499706112"/>
        <c:scaling>
          <c:orientation val="minMax"/>
        </c:scaling>
        <c:delete val="0"/>
        <c:axPos val="l"/>
        <c:majorGridlines>
          <c:spPr>
            <a:ln w="6350"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499705536"/>
        <c:crosses val="autoZero"/>
        <c:crossBetween val="midCat"/>
        <c:majorUnit val="100"/>
        <c:minorUnit val="10"/>
      </c:valAx>
    </c:plotArea>
    <c:plotVisOnly val="1"/>
    <c:dispBlanksAs val="gap"/>
    <c:showDLblsOverMax val="0"/>
  </c:chart>
  <c:txPr>
    <a:bodyPr/>
    <a:lstStyle/>
    <a:p>
      <a:pPr>
        <a:defRPr lang="zh-CN"/>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cxnId="{C81B5CC3-E7EF-4012-9950-B3EC99F54573}" type="sibTrans">
      <dgm:prSet/>
      <dgm:spPr/>
      <dgm:t>
        <a:bodyPr/>
        <a:lstStyle/>
        <a:p>
          <a:endParaRPr lang="zh-CN" altLang="en-US" sz="1000"/>
        </a:p>
      </dgm:t>
    </dgm:pt>
    <dgm:pt modelId="{0BDF28E4-3DD2-49C4-ADA0-8A4D042CDCAA}" cxnId="{C81B5CC3-E7EF-4012-9950-B3EC99F54573}" type="parTrans">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cxnId="{DA53CB38-9F6B-4C21-BD28-D1F63551230E}" type="sibTrans">
      <dgm:prSet/>
      <dgm:spPr/>
      <dgm:t>
        <a:bodyPr/>
        <a:lstStyle/>
        <a:p>
          <a:endParaRPr lang="zh-CN" altLang="en-US" sz="1000"/>
        </a:p>
      </dgm:t>
    </dgm:pt>
    <dgm:pt modelId="{40A169F2-70EE-4009-97A2-C1E2CA251AE8}" cxnId="{DA53CB38-9F6B-4C21-BD28-D1F63551230E}" type="parTrans">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cxnId="{B37680F7-BA20-4DD0-BBFC-22FFC6988DAB}" type="sibTrans">
      <dgm:prSet/>
      <dgm:spPr/>
      <dgm:t>
        <a:bodyPr/>
        <a:lstStyle/>
        <a:p>
          <a:endParaRPr lang="zh-CN" altLang="en-US" sz="1000"/>
        </a:p>
      </dgm:t>
    </dgm:pt>
    <dgm:pt modelId="{013B59AA-A8DF-4C7C-9DB4-7BB8FC4371C0}" cxnId="{B37680F7-BA20-4DD0-BBFC-22FFC6988DAB}" type="parTrans">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endParaRPr lang="en-US" altLang="zh-CN" dirty="0" smtClean="0"/>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endParaRPr lang="en-US" altLang="zh-CN" baseline="30000" dirty="0" smtClean="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endParaRPr lang="en-US" altLang="zh-CN" dirty="0"/>
          </a:p>
          <a:p>
            <a:pPr lvl="1"/>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rgbClr val="001844"/>
        </a:solidFill>
        <a:effectLst/>
      </p:bgPr>
    </p:bg>
    <p:spTree>
      <p:nvGrpSpPr>
        <p:cNvPr id="1" name=""/>
        <p:cNvGrpSpPr/>
        <p:nvPr/>
      </p:nvGrpSpPr>
      <p:grpSpPr>
        <a:xfrm>
          <a:off x="0" y="0"/>
          <a:ext cx="0" cy="0"/>
          <a:chOff x="0" y="0"/>
          <a:chExt cx="0" cy="0"/>
        </a:xfrm>
      </p:grpSpPr>
      <p:sp>
        <p:nvSpPr>
          <p:cNvPr id="4" name="Rectangle 10"/>
          <p:cNvSpPr/>
          <p:nvPr userDrawn="1"/>
        </p:nvSpPr>
        <p:spPr>
          <a:xfrm>
            <a:off x="834390" y="278511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2990" y="3023236"/>
            <a:ext cx="6858000" cy="1514475"/>
          </a:xfrm>
        </p:spPr>
        <p:txBody>
          <a:bodyPr anchor="ctr"/>
          <a:lstStyle>
            <a:lvl1pPr algn="ctr">
              <a:defRPr sz="4000">
                <a:solidFill>
                  <a:schemeClr val="bg1"/>
                </a:solidFill>
                <a:latin typeface="微软雅黑" panose="020B0503020204020204" pitchFamily="34" charset="-122"/>
                <a:ea typeface="微软雅黑" panose="020B0503020204020204" pitchFamily="34" charset="-122"/>
              </a:defRPr>
            </a:lvl1pPr>
          </a:lstStyle>
          <a:p>
            <a:endParaRPr lang="en-US" dirty="0"/>
          </a:p>
        </p:txBody>
      </p:sp>
      <p:pic>
        <p:nvPicPr>
          <p:cNvPr id="2" name="图片 1" descr="nndl"/>
          <p:cNvPicPr>
            <a:picLocks noChangeAspect="1"/>
          </p:cNvPicPr>
          <p:nvPr userDrawn="1"/>
        </p:nvPicPr>
        <p:blipFill>
          <a:blip r:embed="rId2"/>
          <a:stretch>
            <a:fillRect/>
          </a:stretch>
        </p:blipFill>
        <p:spPr>
          <a:xfrm>
            <a:off x="2221865" y="1603375"/>
            <a:ext cx="4700270" cy="1089660"/>
          </a:xfrm>
          <a:prstGeom prst="rect">
            <a:avLst/>
          </a:prstGeom>
        </p:spPr>
      </p:pic>
      <p:pic>
        <p:nvPicPr>
          <p:cNvPr id="3" name="图片 2" descr="gaofei"/>
          <p:cNvPicPr>
            <a:picLocks noChangeAspect="1"/>
          </p:cNvPicPr>
          <p:nvPr userDrawn="1"/>
        </p:nvPicPr>
        <p:blipFill>
          <a:blip r:embed="rId3"/>
          <a:stretch>
            <a:fillRect/>
          </a:stretch>
        </p:blipFill>
        <p:spPr>
          <a:xfrm>
            <a:off x="2666365" y="4812030"/>
            <a:ext cx="3651250" cy="1390015"/>
          </a:xfrm>
          <a:prstGeom prst="rect">
            <a:avLst/>
          </a:prstGeom>
        </p:spPr>
      </p:pic>
      <p:pic>
        <p:nvPicPr>
          <p:cNvPr id="14" name="图片 13" descr="脑部 (5)"/>
          <p:cNvPicPr>
            <a:picLocks noChangeAspect="1"/>
          </p:cNvPicPr>
          <p:nvPr userDrawn="1"/>
        </p:nvPicPr>
        <p:blipFill>
          <a:blip r:embed="rId4"/>
          <a:stretch>
            <a:fillRect/>
          </a:stretch>
        </p:blipFill>
        <p:spPr>
          <a:xfrm>
            <a:off x="3949700" y="332105"/>
            <a:ext cx="1085215" cy="10852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4">
                <a:lumMod val="60000"/>
                <a:lumOff val="4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rgbClr val="FFC000"/>
                </a:solidFill>
                <a:latin typeface="微软雅黑" panose="020B0503020204020204" pitchFamily="34" charset="-122"/>
                <a:ea typeface="微软雅黑" panose="020B0503020204020204" pitchFamily="34" charset="-122"/>
              </a:defRPr>
            </a:lvl1p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末尾幻灯片">
    <p:bg>
      <p:bgPr>
        <a:no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804064" y="1383656"/>
            <a:ext cx="2629693" cy="3783530"/>
            <a:chOff x="-1072086" y="1383656"/>
            <a:chExt cx="3506257" cy="3783530"/>
          </a:xfrm>
        </p:grpSpPr>
        <p:sp>
          <p:nvSpPr>
            <p:cNvPr id="6" name="任意多边形: 形状 5"/>
            <p:cNvSpPr/>
            <p:nvPr userDrawn="1">
              <p:custDataLst>
                <p:tags r:id="rId3"/>
              </p:custDataLst>
            </p:nvPr>
          </p:nvSpPr>
          <p:spPr>
            <a:xfrm rot="17984747">
              <a:off x="-1303972" y="1615542"/>
              <a:ext cx="3534185" cy="3070413"/>
            </a:xfrm>
            <a:custGeom>
              <a:avLst/>
              <a:gdLst>
                <a:gd name="connsiteX0" fmla="*/ 3520181 w 3534185"/>
                <a:gd name="connsiteY0" fmla="*/ 0 h 3070413"/>
                <a:gd name="connsiteX1" fmla="*/ 3522218 w 3534185"/>
                <a:gd name="connsiteY1" fmla="*/ 6560 h 3070413"/>
                <a:gd name="connsiteX2" fmla="*/ 3534185 w 3534185"/>
                <a:gd name="connsiteY2" fmla="*/ 125272 h 3070413"/>
                <a:gd name="connsiteX3" fmla="*/ 3534185 w 3534185"/>
                <a:gd name="connsiteY3" fmla="*/ 2481371 h 3070413"/>
                <a:gd name="connsiteX4" fmla="*/ 2945143 w 3534185"/>
                <a:gd name="connsiteY4" fmla="*/ 3070413 h 3070413"/>
                <a:gd name="connsiteX5" fmla="*/ 589042 w 3534185"/>
                <a:gd name="connsiteY5" fmla="*/ 3070413 h 3070413"/>
                <a:gd name="connsiteX6" fmla="*/ 0 w 3534185"/>
                <a:gd name="connsiteY6" fmla="*/ 2481371 h 3070413"/>
                <a:gd name="connsiteX7" fmla="*/ 0 w 3534185"/>
                <a:gd name="connsiteY7" fmla="*/ 2011605 h 3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4185" h="3070413">
                  <a:moveTo>
                    <a:pt x="3520181" y="0"/>
                  </a:moveTo>
                  <a:lnTo>
                    <a:pt x="3522218" y="6560"/>
                  </a:lnTo>
                  <a:cubicBezTo>
                    <a:pt x="3530064" y="44905"/>
                    <a:pt x="3534185" y="84607"/>
                    <a:pt x="3534185" y="125272"/>
                  </a:cubicBezTo>
                  <a:lnTo>
                    <a:pt x="3534185" y="2481371"/>
                  </a:lnTo>
                  <a:cubicBezTo>
                    <a:pt x="3534185" y="2806690"/>
                    <a:pt x="3270462" y="3070413"/>
                    <a:pt x="2945143" y="3070413"/>
                  </a:cubicBezTo>
                  <a:lnTo>
                    <a:pt x="589042" y="3070413"/>
                  </a:lnTo>
                  <a:cubicBezTo>
                    <a:pt x="263723" y="3070413"/>
                    <a:pt x="0" y="2806690"/>
                    <a:pt x="0" y="2481371"/>
                  </a:cubicBezTo>
                  <a:lnTo>
                    <a:pt x="0" y="2011605"/>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solidFill>
                  <a:schemeClr val="bg1"/>
                </a:solidFill>
              </a:endParaRPr>
            </a:p>
          </p:txBody>
        </p:sp>
        <p:sp>
          <p:nvSpPr>
            <p:cNvPr id="7" name="任意多边形: 形状 6"/>
            <p:cNvSpPr/>
            <p:nvPr userDrawn="1">
              <p:custDataLst>
                <p:tags r:id="rId4"/>
              </p:custDataLst>
            </p:nvPr>
          </p:nvSpPr>
          <p:spPr>
            <a:xfrm rot="1824759">
              <a:off x="-950925" y="1690816"/>
              <a:ext cx="3385096" cy="3476370"/>
            </a:xfrm>
            <a:custGeom>
              <a:avLst/>
              <a:gdLst>
                <a:gd name="connsiteX0" fmla="*/ 164178 w 3385096"/>
                <a:gd name="connsiteY0" fmla="*/ 98954 h 3476370"/>
                <a:gd name="connsiteX1" fmla="*/ 488130 w 3385096"/>
                <a:gd name="connsiteY1" fmla="*/ 0 h 3476370"/>
                <a:gd name="connsiteX2" fmla="*/ 2805689 w 3385096"/>
                <a:gd name="connsiteY2" fmla="*/ 0 h 3476370"/>
                <a:gd name="connsiteX3" fmla="*/ 3385096 w 3385096"/>
                <a:gd name="connsiteY3" fmla="*/ 579407 h 3476370"/>
                <a:gd name="connsiteX4" fmla="*/ 3385096 w 3385096"/>
                <a:gd name="connsiteY4" fmla="*/ 2896963 h 3476370"/>
                <a:gd name="connsiteX5" fmla="*/ 2805689 w 3385096"/>
                <a:gd name="connsiteY5" fmla="*/ 3476370 h 3476370"/>
                <a:gd name="connsiteX6" fmla="*/ 1882354 w 3385096"/>
                <a:gd name="connsiteY6" fmla="*/ 3476370 h 3476370"/>
                <a:gd name="connsiteX7" fmla="*/ 0 w 3385096"/>
                <a:gd name="connsiteY7" fmla="*/ 269598 h 3476370"/>
                <a:gd name="connsiteX8" fmla="*/ 7677 w 3385096"/>
                <a:gd name="connsiteY8" fmla="*/ 255455 h 3476370"/>
                <a:gd name="connsiteX9" fmla="*/ 164178 w 3385096"/>
                <a:gd name="connsiteY9" fmla="*/ 98954 h 347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5096" h="3476370">
                  <a:moveTo>
                    <a:pt x="164178" y="98954"/>
                  </a:moveTo>
                  <a:cubicBezTo>
                    <a:pt x="256652" y="36479"/>
                    <a:pt x="368131" y="0"/>
                    <a:pt x="488130" y="0"/>
                  </a:cubicBezTo>
                  <a:lnTo>
                    <a:pt x="2805689" y="0"/>
                  </a:lnTo>
                  <a:cubicBezTo>
                    <a:pt x="3125687" y="0"/>
                    <a:pt x="3385096" y="259409"/>
                    <a:pt x="3385096" y="579407"/>
                  </a:cubicBezTo>
                  <a:lnTo>
                    <a:pt x="3385096" y="2896963"/>
                  </a:lnTo>
                  <a:cubicBezTo>
                    <a:pt x="3385096" y="3216961"/>
                    <a:pt x="3125687" y="3476370"/>
                    <a:pt x="2805689" y="3476370"/>
                  </a:cubicBezTo>
                  <a:lnTo>
                    <a:pt x="1882354" y="3476370"/>
                  </a:lnTo>
                  <a:lnTo>
                    <a:pt x="0" y="269598"/>
                  </a:lnTo>
                  <a:lnTo>
                    <a:pt x="7677" y="255455"/>
                  </a:lnTo>
                  <a:cubicBezTo>
                    <a:pt x="49326" y="193806"/>
                    <a:pt x="102529" y="140603"/>
                    <a:pt x="164178" y="98954"/>
                  </a:cubicBezTo>
                  <a:close/>
                </a:path>
              </a:pathLst>
            </a:cu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solidFill>
                  <a:schemeClr val="bg1"/>
                </a:solidFill>
              </a:endParaRPr>
            </a:p>
          </p:txBody>
        </p:sp>
      </p:grpSp>
      <p:sp>
        <p:nvSpPr>
          <p:cNvPr id="8" name="标题 1"/>
          <p:cNvSpPr>
            <a:spLocks noGrp="1"/>
          </p:cNvSpPr>
          <p:nvPr userDrawn="1">
            <p:custDataLst>
              <p:tags r:id="rId5"/>
            </p:custDataLst>
          </p:nvPr>
        </p:nvSpPr>
        <p:spPr>
          <a:xfrm>
            <a:off x="139541" y="2379980"/>
            <a:ext cx="1366838" cy="1200150"/>
          </a:xfrm>
          <a:prstGeom prst="rect">
            <a:avLst/>
          </a:prstGeom>
        </p:spPr>
        <p:txBody>
          <a:bodyPr vert="horz" lIns="67500" tIns="35100" rIns="67500" bIns="0" rtlCol="0" anchor="b" anchorCtr="0">
            <a:normAutofit fontScale="70000"/>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2"/>
                </a:solidFill>
                <a:uFillTx/>
                <a:latin typeface="Arial" panose="020B0604020202020204" pitchFamily="34" charset="0"/>
                <a:ea typeface="汉仪旗黑-85S" panose="00020600040101010101" pitchFamily="18" charset="-122"/>
                <a:cs typeface="+mj-cs"/>
                <a:sym typeface="+mn-ea"/>
              </a:defRPr>
            </a:lvl1pPr>
          </a:lstStyle>
          <a:p>
            <a:pPr lvl="0"/>
            <a:r>
              <a:rPr sz="6000" dirty="0">
                <a:solidFill>
                  <a:schemeClr val="bg1"/>
                </a:solidFill>
                <a:sym typeface="+mn-ea"/>
              </a:rPr>
              <a:t>目录</a:t>
            </a:r>
            <a:endParaRPr sz="6000" dirty="0">
              <a:solidFill>
                <a:schemeClr val="bg1"/>
              </a:solidFill>
              <a:sym typeface="+mn-ea"/>
            </a:endParaRPr>
          </a:p>
        </p:txBody>
      </p:sp>
      <p:sp>
        <p:nvSpPr>
          <p:cNvPr id="10" name="文本占位符 9"/>
          <p:cNvSpPr>
            <a:spLocks noGrp="1"/>
          </p:cNvSpPr>
          <p:nvPr>
            <p:ph type="body" idx="1"/>
            <p:custDataLst>
              <p:tags r:id="rId6"/>
            </p:custDataLst>
          </p:nvPr>
        </p:nvSpPr>
        <p:spPr>
          <a:xfrm>
            <a:off x="2537460" y="1286510"/>
            <a:ext cx="5843905" cy="5054600"/>
          </a:xfrm>
          <a:prstGeom prst="rect">
            <a:avLst/>
          </a:prstGeom>
        </p:spPr>
        <p:txBody>
          <a:bodyPr vert="horz" lIns="101600" tIns="0" rIns="82550" bIns="0" rtlCol="0">
            <a:noAutofit/>
          </a:bodyPr>
          <a:lstStyle>
            <a:lvl1pPr>
              <a:lnSpc>
                <a:spcPct val="200000"/>
              </a:lnSpc>
              <a:defRPr sz="3000">
                <a:latin typeface="华文中宋" panose="02010600040101010101" charset="-122"/>
                <a:ea typeface="华文中宋" panose="02010600040101010101" charset="-122"/>
              </a:defRPr>
            </a:lvl1pPr>
            <a:lvl2pPr>
              <a:lnSpc>
                <a:spcPct val="200000"/>
              </a:lnSpc>
              <a:defRPr sz="3000">
                <a:latin typeface="华文中宋" panose="02010600040101010101" charset="-122"/>
                <a:ea typeface="华文中宋" panose="02010600040101010101" charset="-122"/>
              </a:defRPr>
            </a:lvl2pPr>
            <a:lvl3pPr>
              <a:lnSpc>
                <a:spcPct val="200000"/>
              </a:lnSpc>
              <a:defRPr sz="3000">
                <a:latin typeface="华文中宋" panose="02010600040101010101" charset="-122"/>
                <a:ea typeface="华文中宋" panose="02010600040101010101" charset="-122"/>
              </a:defRPr>
            </a:lvl3pPr>
            <a:lvl4pPr>
              <a:lnSpc>
                <a:spcPct val="200000"/>
              </a:lnSpc>
              <a:defRPr sz="3000">
                <a:latin typeface="华文中宋" panose="02010600040101010101" charset="-122"/>
                <a:ea typeface="华文中宋" panose="02010600040101010101" charset="-122"/>
              </a:defRPr>
            </a:lvl4pPr>
            <a:lvl5pPr>
              <a:lnSpc>
                <a:spcPct val="200000"/>
              </a:lnSpc>
              <a:defRPr sz="1800">
                <a:latin typeface="华文中宋" panose="02010600040101010101" charset="-122"/>
                <a:ea typeface="华文中宋" panose="0201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US" dirty="0"/>
          </a:p>
        </p:txBody>
      </p:sp>
      <p:sp>
        <p:nvSpPr>
          <p:cNvPr id="8" name="Content Placeholder 7"/>
          <p:cNvSpPr>
            <a:spLocks noGrp="1"/>
          </p:cNvSpPr>
          <p:nvPr>
            <p:ph sz="quarter" idx="1"/>
          </p:nvPr>
        </p:nvSpPr>
        <p:spPr>
          <a:xfrm>
            <a:off x="107950" y="1058545"/>
            <a:ext cx="8928735" cy="5294630"/>
          </a:xfrm>
        </p:spPr>
        <p:txBody>
          <a:bodyPr/>
          <a:lstStyle>
            <a:lvl1pPr>
              <a:defRPr/>
            </a:lvl1pPr>
            <a:lvl2pPr>
              <a:defRPr/>
            </a:lvl2pPr>
            <a:lvl3pPr>
              <a:defRPr/>
            </a:lvl3pPr>
            <a:lvl4pPr>
              <a:defRPr/>
            </a:lvl4pPr>
            <a:lvl5pP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32" name="Straight Connector 28"/>
          <p:cNvSpPr>
            <a:spLocks noChangeShapeType="1"/>
          </p:cNvSpPr>
          <p:nvPr userDrawn="1"/>
        </p:nvSpPr>
        <p:spPr bwMode="auto">
          <a:xfrm>
            <a:off x="108000" y="960755"/>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108000" y="6515100"/>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18"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Straight Connector 28"/>
          <p:cNvSpPr>
            <a:spLocks noChangeShapeType="1"/>
          </p:cNvSpPr>
          <p:nvPr userDrawn="1"/>
        </p:nvSpPr>
        <p:spPr bwMode="auto">
          <a:xfrm>
            <a:off x="108000" y="960755"/>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 name="Straight Connector 27"/>
          <p:cNvSpPr>
            <a:spLocks noChangeShapeType="1"/>
          </p:cNvSpPr>
          <p:nvPr userDrawn="1"/>
        </p:nvSpPr>
        <p:spPr bwMode="auto">
          <a:xfrm>
            <a:off x="108000" y="6515100"/>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5"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6"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1460" y="46355"/>
            <a:ext cx="8640445" cy="914400"/>
          </a:xfrm>
        </p:spPr>
        <p:txBody>
          <a:bodyPr/>
          <a:lstStyle/>
          <a:p>
            <a:r>
              <a:rPr lang="en-US" dirty="0"/>
              <a:t>Click to edit Master title style</a:t>
            </a:r>
            <a:endParaRPr lang="en-US" dirty="0"/>
          </a:p>
        </p:txBody>
      </p:sp>
      <p:sp>
        <p:nvSpPr>
          <p:cNvPr id="9" name="Content Placeholder 8"/>
          <p:cNvSpPr>
            <a:spLocks noGrp="1"/>
          </p:cNvSpPr>
          <p:nvPr>
            <p:ph sz="quarter" idx="1"/>
          </p:nvPr>
        </p:nvSpPr>
        <p:spPr>
          <a:xfrm>
            <a:off x="252095" y="1127125"/>
            <a:ext cx="4246880" cy="5221605"/>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Content Placeholder 10"/>
          <p:cNvSpPr>
            <a:spLocks noGrp="1"/>
          </p:cNvSpPr>
          <p:nvPr>
            <p:ph sz="quarter" idx="2"/>
          </p:nvPr>
        </p:nvSpPr>
        <p:spPr>
          <a:xfrm>
            <a:off x="4632325" y="1127125"/>
            <a:ext cx="4258945" cy="522224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Straight Connector 28"/>
          <p:cNvSpPr>
            <a:spLocks noChangeShapeType="1"/>
          </p:cNvSpPr>
          <p:nvPr userDrawn="1"/>
        </p:nvSpPr>
        <p:spPr bwMode="auto">
          <a:xfrm>
            <a:off x="252095" y="960755"/>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 name="Straight Connector 27"/>
          <p:cNvSpPr>
            <a:spLocks noChangeShapeType="1"/>
          </p:cNvSpPr>
          <p:nvPr userDrawn="1"/>
        </p:nvSpPr>
        <p:spPr bwMode="auto">
          <a:xfrm>
            <a:off x="252095" y="6515100"/>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5"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6"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empt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1_empty">
    <p:bg>
      <p:bgPr>
        <a:solidFill>
          <a:srgbClr val="001844"/>
        </a:solidFill>
        <a:effectLst/>
      </p:bgPr>
    </p:bg>
    <p:spTree>
      <p:nvGrpSpPr>
        <p:cNvPr id="1" name=""/>
        <p:cNvGrpSpPr/>
        <p:nvPr/>
      </p:nvGrpSpPr>
      <p:grpSpPr>
        <a:xfrm>
          <a:off x="0" y="0"/>
          <a:ext cx="0" cy="0"/>
          <a:chOff x="0" y="0"/>
          <a:chExt cx="0" cy="0"/>
        </a:xfrm>
      </p:grpSpPr>
      <p:grpSp>
        <p:nvGrpSpPr>
          <p:cNvPr id="393" name="组 7"/>
          <p:cNvGrpSpPr/>
          <p:nvPr userDrawn="1"/>
        </p:nvGrpSpPr>
        <p:grpSpPr>
          <a:xfrm>
            <a:off x="501650" y="5925185"/>
            <a:ext cx="8236585" cy="452120"/>
            <a:chOff x="-457882" y="329481"/>
            <a:chExt cx="12966029" cy="712801"/>
          </a:xfrm>
        </p:grpSpPr>
        <p:pic>
          <p:nvPicPr>
            <p:cNvPr id="394"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395" name="图片 394"/>
            <p:cNvPicPr>
              <a:picLocks noChangeAspect="1"/>
            </p:cNvPicPr>
            <p:nvPr userDrawn="1"/>
          </p:nvPicPr>
          <p:blipFill>
            <a:blip r:embed="rId3">
              <a:biLevel thresh="75000"/>
              <a:lum bright="96000"/>
            </a:blip>
            <a:stretch>
              <a:fillRect/>
            </a:stretch>
          </p:blipFill>
          <p:spPr>
            <a:xfrm>
              <a:off x="8804131" y="432580"/>
              <a:ext cx="3704016" cy="506809"/>
            </a:xfrm>
            <a:prstGeom prst="rect">
              <a:avLst/>
            </a:prstGeom>
          </p:spPr>
        </p:pic>
      </p:grpSp>
      <p:grpSp>
        <p:nvGrpSpPr>
          <p:cNvPr id="396" name="组合 29"/>
          <p:cNvGrpSpPr/>
          <p:nvPr userDrawn="1"/>
        </p:nvGrpSpPr>
        <p:grpSpPr>
          <a:xfrm>
            <a:off x="2256155" y="927100"/>
            <a:ext cx="4658360" cy="2688590"/>
            <a:chOff x="1627188" y="850900"/>
            <a:chExt cx="8934450" cy="5156201"/>
          </a:xfrm>
        </p:grpSpPr>
        <p:sp>
          <p:nvSpPr>
            <p:cNvPr id="397"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398"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399"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0"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401"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2"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3"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4"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5"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6"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7"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8"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409"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0"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1"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2"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3"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4"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5"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6"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417"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8"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9"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0"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1"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2"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3"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4"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425"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6"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7"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8"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9"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0"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1"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2"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433"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4"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5"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6"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7"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8"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9"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0"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441"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2"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3"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4"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5"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6"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7"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8"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9"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0"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1"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2"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453"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4"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455"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6"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457"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458"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459"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460"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461"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462"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463"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464"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465"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466"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467"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468"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469"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470"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1"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2"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3"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474"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5"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6"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7"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8"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9"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0"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1"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2"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3"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4"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5"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6"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7"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8"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9"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0"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1"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2"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3"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4"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5"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6"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7"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8"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9"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0"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1"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2"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3"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4"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5"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506"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7"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508"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9"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510"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511"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512"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513"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514"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515"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516"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517"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518"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519"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520"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521"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522"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523"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524"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25"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526"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527"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528"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529"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530"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531"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532"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533"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534"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535"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536"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537"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538"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539"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540"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541"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542"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543"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544"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545"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546"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547"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548"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49"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550"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551"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552"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553"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554"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555"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556"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557"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558"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559"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560"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561"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562"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563"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564"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565"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566"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67"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68"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569"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570"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571"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572"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573"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574"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575"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576"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77"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78"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579"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80"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581"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582"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583"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584"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585"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586"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587"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588"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589"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590"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591"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592"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593"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594"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595"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596"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597"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598"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599"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600"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601"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602"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603"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604"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605"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606"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607"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608"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609"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610"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611"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612"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613"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614"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615"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616"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617"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618"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619"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620"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621"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622"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623"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624"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625"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626"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627"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628"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629"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630"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631"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632"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633"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634"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635"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636"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637"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638"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639"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640"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641"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642"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643"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644"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645"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646"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647"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648"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649"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650"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651"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52"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653"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654"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655"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656"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657"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658"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659"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660"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661"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662"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663"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664"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665"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66"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67"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668"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669"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670"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671"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672"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673"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674"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675"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6"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7"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678"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9"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680"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681"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682"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683"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684"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685"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686"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687"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88"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689"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690"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691"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692"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693"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694"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695"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696"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697"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98"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99"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0"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1"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2"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3"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704"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5"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6"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707"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708"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709"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710"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711"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712"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713"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14"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715"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16"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717"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718"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719"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720"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721"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722"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723"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724"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725"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726"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727"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728"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729"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730"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731"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732"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733"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734"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735"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736"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737"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38"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739"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0"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741"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742"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743"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744"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745"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746"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747"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8"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9"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0"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1"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2"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3"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754"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755"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756"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757"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758"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9"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760"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1"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762"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3"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764"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5"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766" name="组合 765"/>
          <p:cNvGrpSpPr/>
          <p:nvPr userDrawn="1"/>
        </p:nvGrpSpPr>
        <p:grpSpPr>
          <a:xfrm>
            <a:off x="3684270" y="2260600"/>
            <a:ext cx="1664335" cy="723265"/>
            <a:chOff x="2855913" y="-477838"/>
            <a:chExt cx="5757862" cy="2501900"/>
          </a:xfrm>
          <a:solidFill>
            <a:srgbClr val="FCB53C"/>
          </a:solidFill>
        </p:grpSpPr>
        <p:sp>
          <p:nvSpPr>
            <p:cNvPr id="767"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8"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9"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0"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1"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773" name="图片 772" descr="nndl"/>
          <p:cNvPicPr>
            <a:picLocks noChangeAspect="1"/>
          </p:cNvPicPr>
          <p:nvPr userDrawn="1"/>
        </p:nvPicPr>
        <p:blipFill>
          <a:blip r:embed="rId4"/>
          <a:stretch>
            <a:fillRect/>
          </a:stretch>
        </p:blipFill>
        <p:spPr>
          <a:xfrm>
            <a:off x="2160270" y="4232910"/>
            <a:ext cx="4919345" cy="1139825"/>
          </a:xfrm>
          <a:prstGeom prst="rect">
            <a:avLst/>
          </a:prstGeom>
        </p:spPr>
      </p:pic>
      <p:pic>
        <p:nvPicPr>
          <p:cNvPr id="14" name="图片 13" descr="脑部 (5)"/>
          <p:cNvPicPr>
            <a:picLocks noChangeAspect="1"/>
          </p:cNvPicPr>
          <p:nvPr userDrawn="1"/>
        </p:nvPicPr>
        <p:blipFill>
          <a:blip r:embed="rId5"/>
          <a:stretch>
            <a:fillRect/>
          </a:stretch>
        </p:blipFill>
        <p:spPr>
          <a:xfrm>
            <a:off x="4136708" y="5753100"/>
            <a:ext cx="795655" cy="79565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108000" y="152400"/>
            <a:ext cx="8928000" cy="71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zh-CN" dirty="0"/>
              <a:t>Click to edit Master title style</a:t>
            </a:r>
            <a:endParaRPr lang="en-US" altLang="zh-CN" dirty="0"/>
          </a:p>
        </p:txBody>
      </p:sp>
      <p:sp>
        <p:nvSpPr>
          <p:cNvPr id="1027" name="Text Placeholder 12"/>
          <p:cNvSpPr>
            <a:spLocks noGrp="1"/>
          </p:cNvSpPr>
          <p:nvPr>
            <p:ph type="body" idx="1"/>
          </p:nvPr>
        </p:nvSpPr>
        <p:spPr bwMode="auto">
          <a:xfrm>
            <a:off x="108000" y="1103630"/>
            <a:ext cx="8928000" cy="531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rtl="0" eaLnBrk="0" fontAlgn="base" hangingPunct="0">
        <a:spcBef>
          <a:spcPct val="0"/>
        </a:spcBef>
        <a:spcAft>
          <a:spcPct val="0"/>
        </a:spcAft>
        <a:defRPr sz="3200" u="none" strike="noStrike" kern="1200" cap="none" spc="0" normalizeH="0">
          <a:solidFill>
            <a:schemeClr val="tx1"/>
          </a:solidFill>
          <a:uFillTx/>
          <a:latin typeface="Century Schoolbook" panose="02040604050505020304" charset="0"/>
          <a:ea typeface="微软雅黑" panose="020B0503020204020204" pitchFamily="34" charset="-122"/>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5105" indent="-205105" algn="l" rtl="0" eaLnBrk="0" fontAlgn="base" hangingPunct="0">
        <a:lnSpc>
          <a:spcPct val="120000"/>
        </a:lnSpc>
        <a:spcBef>
          <a:spcPts val="450"/>
        </a:spcBef>
        <a:spcAft>
          <a:spcPts val="0"/>
        </a:spcAft>
        <a:buClr>
          <a:srgbClr val="0070C0"/>
        </a:buClr>
        <a:buSzPct val="76000"/>
        <a:buFont typeface="Wingdings 3" panose="05040102010807070707" pitchFamily="18" charset="2"/>
        <a:buChar char=""/>
        <a:defRPr lang="en-US" altLang="zh-CN" sz="2400" b="1" i="0" u="none" strike="noStrike" kern="1200" cap="none" spc="0" normalizeH="0" dirty="0" smtClean="0">
          <a:solidFill>
            <a:srgbClr val="0070C0"/>
          </a:solidFill>
          <a:latin typeface="Century Schoolbook" panose="02040604050505020304" charset="0"/>
          <a:ea typeface="思源宋体" panose="02020400000000000000" charset="-122"/>
          <a:cs typeface="Arial" panose="020B0604020202020204" pitchFamily="34" charset="0"/>
        </a:defRPr>
      </a:lvl1pPr>
      <a:lvl2pPr marL="410845" indent="-205105" algn="l" rtl="0" eaLnBrk="0" fontAlgn="base" hangingPunct="0">
        <a:lnSpc>
          <a:spcPct val="120000"/>
        </a:lnSpc>
        <a:spcBef>
          <a:spcPts val="375"/>
        </a:spcBef>
        <a:spcAft>
          <a:spcPts val="0"/>
        </a:spcAft>
        <a:buClr>
          <a:srgbClr val="C00000"/>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2pPr>
      <a:lvl3pPr marL="616585" indent="-171450" algn="l" rtl="0" eaLnBrk="0" fontAlgn="base" hangingPunct="0">
        <a:lnSpc>
          <a:spcPct val="120000"/>
        </a:lnSpc>
        <a:spcBef>
          <a:spcPts val="375"/>
        </a:spcBef>
        <a:spcAft>
          <a:spcPts val="0"/>
        </a:spcAft>
        <a:buClr>
          <a:srgbClr val="BCBCBC"/>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3pPr>
      <a:lvl4pPr marL="822960" indent="-171450" algn="l" rtl="0" eaLnBrk="0" fontAlgn="base" hangingPunct="0">
        <a:lnSpc>
          <a:spcPct val="120000"/>
        </a:lnSpc>
        <a:spcBef>
          <a:spcPts val="300"/>
        </a:spcBef>
        <a:spcAft>
          <a:spcPts val="0"/>
        </a:spcAft>
        <a:buClr>
          <a:srgbClr val="CF5716"/>
        </a:buClr>
        <a:buSzPct val="70000"/>
        <a:buFont typeface="Wingdings" panose="05000000000000000000" pitchFamily="2" charset="2"/>
        <a:buChar char=""/>
        <a:defRPr sz="18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4pPr>
      <a:lvl5pPr marL="1028700" indent="-171450" algn="l" rtl="0" eaLnBrk="0" fontAlgn="base" hangingPunct="0">
        <a:lnSpc>
          <a:spcPct val="120000"/>
        </a:lnSpc>
        <a:spcBef>
          <a:spcPts val="225"/>
        </a:spcBef>
        <a:spcAft>
          <a:spcPts val="0"/>
        </a:spcAft>
        <a:buClr>
          <a:schemeClr val="accent2"/>
        </a:buClr>
        <a:buSzPct val="70000"/>
        <a:buFont typeface="Wingdings" panose="05000000000000000000" pitchFamily="2" charset="2"/>
        <a:buChar char=""/>
        <a:defRPr sz="16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4.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1.xml"/><Relationship Id="rId2" Type="http://schemas.openxmlformats.org/officeDocument/2006/relationships/image" Target="../media/image29.GIF"/><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0.xml"/><Relationship Id="rId4" Type="http://schemas.openxmlformats.org/officeDocument/2006/relationships/image" Target="../media/image50.GIF"/><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image" Target="../media/image47.GIF"/></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1.xml"/><Relationship Id="rId2" Type="http://schemas.openxmlformats.org/officeDocument/2006/relationships/image" Target="../media/image52.png"/><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2.xml"/><Relationship Id="rId2" Type="http://schemas.openxmlformats.org/officeDocument/2006/relationships/image" Target="../media/image54.png"/><Relationship Id="rId1" Type="http://schemas.openxmlformats.org/officeDocument/2006/relationships/image" Target="../media/image53.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3.xml"/><Relationship Id="rId2" Type="http://schemas.openxmlformats.org/officeDocument/2006/relationships/image" Target="../media/image52.png"/><Relationship Id="rId1"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4.xml"/><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5.xml"/><Relationship Id="rId2" Type="http://schemas.openxmlformats.org/officeDocument/2006/relationships/image" Target="../media/image57.png"/><Relationship Id="rId1"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6.xm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8.xml"/><Relationship Id="rId2" Type="http://schemas.openxmlformats.org/officeDocument/2006/relationships/image" Target="../media/image57.png"/><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0.xml"/><Relationship Id="rId2" Type="http://schemas.openxmlformats.org/officeDocument/2006/relationships/image" Target="../media/image57.png"/><Relationship Id="rId1" Type="http://schemas.openxmlformats.org/officeDocument/2006/relationships/tags" Target="../tags/tag49.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1.xml"/><Relationship Id="rId2" Type="http://schemas.openxmlformats.org/officeDocument/2006/relationships/image" Target="../media/image57.png"/><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2.xml"/><Relationship Id="rId1" Type="http://schemas.openxmlformats.org/officeDocument/2006/relationships/chart" Target="../charts/char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xml"/><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oleObject" Target="../embeddings/oleObject4.bin"/><Relationship Id="rId7" Type="http://schemas.openxmlformats.org/officeDocument/2006/relationships/image" Target="../media/image10.jpeg"/><Relationship Id="rId6" Type="http://schemas.openxmlformats.org/officeDocument/2006/relationships/oleObject" Target="../embeddings/oleObject3.bin"/><Relationship Id="rId5" Type="http://schemas.openxmlformats.org/officeDocument/2006/relationships/image" Target="../media/image9.jpeg"/><Relationship Id="rId4" Type="http://schemas.openxmlformats.org/officeDocument/2006/relationships/oleObject" Target="../embeddings/oleObject2.bin"/><Relationship Id="rId3" Type="http://schemas.openxmlformats.org/officeDocument/2006/relationships/image" Target="../media/image8.jpeg"/><Relationship Id="rId2" Type="http://schemas.openxmlformats.org/officeDocument/2006/relationships/image" Target="../media/image7.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4.xml"/><Relationship Id="rId1"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5.xml"/><Relationship Id="rId1" Type="http://schemas.openxmlformats.org/officeDocument/2006/relationships/image" Target="../media/image60.GIF"/></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6.xml"/><Relationship Id="rId1" Type="http://schemas.openxmlformats.org/officeDocument/2006/relationships/image" Target="../media/image6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7.xml"/><Relationship Id="rId2" Type="http://schemas.openxmlformats.org/officeDocument/2006/relationships/image" Target="../media/image63.jpeg"/><Relationship Id="rId1" Type="http://schemas.openxmlformats.org/officeDocument/2006/relationships/image" Target="../media/image62.jpe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58.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emf"/></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6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2.xml"/><Relationship Id="rId1" Type="http://schemas.openxmlformats.org/officeDocument/2006/relationships/image" Target="../media/image7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xml"/><Relationship Id="rId2" Type="http://schemas.openxmlformats.org/officeDocument/2006/relationships/image" Target="../media/image12.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63.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89.png"/><Relationship Id="rId2" Type="http://schemas.openxmlformats.org/officeDocument/2006/relationships/image" Target="../media/image88.GIF"/><Relationship Id="rId1" Type="http://schemas.openxmlformats.org/officeDocument/2006/relationships/image" Target="../media/image87.GI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1.jpe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xml"/><Relationship Id="rId2" Type="http://schemas.openxmlformats.org/officeDocument/2006/relationships/image" Target="../media/image13.jpeg"/><Relationship Id="rId1" Type="http://schemas.openxmlformats.org/officeDocument/2006/relationships/hyperlink" Target="&#35270;&#39057;02&#26426;&#22120;&#23398;&#20064;/TED%20&#26446;&#39134;&#39134;&#65306;&#22914;&#20309;&#25945;&#35745;&#31639;&#26426;&#29702;&#35299;&#22270;&#29255;.flv" TargetMode="Externa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64.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5.xml"/><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6.xml"/><Relationship Id="rId1"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7.xml"/><Relationship Id="rId1" Type="http://schemas.openxmlformats.org/officeDocument/2006/relationships/image" Target="../media/image10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3.jpeg"/></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7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08.jpe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10.png"/><Relationship Id="rId6" Type="http://schemas.openxmlformats.org/officeDocument/2006/relationships/image" Target="../media/image109.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0.xml"/><Relationship Id="rId2" Type="http://schemas.openxmlformats.org/officeDocument/2006/relationships/image" Target="../media/image15.png"/><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8.xml"/><Relationship Id="rId1" Type="http://schemas.openxmlformats.org/officeDocument/2006/relationships/image" Target="../media/image9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79.png"/></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1.png"/><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1.xml"/><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机器学习概述：基本概念</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机器学习定义</a:t>
            </a:r>
            <a:endParaRPr lang="zh-CN" altLang="en-US" dirty="0"/>
          </a:p>
        </p:txBody>
      </p:sp>
      <p:sp>
        <p:nvSpPr>
          <p:cNvPr id="3" name="内容占位符 2"/>
          <p:cNvSpPr>
            <a:spLocks noGrp="1"/>
          </p:cNvSpPr>
          <p:nvPr>
            <p:ph sz="quarter" idx="1"/>
          </p:nvPr>
        </p:nvSpPr>
        <p:spPr/>
        <p:txBody>
          <a:bodyPr>
            <a:normAutofit/>
          </a:bodyPr>
          <a:lstStyle/>
          <a:p>
            <a:r>
              <a:rPr lang="en-US" altLang="zh-CN" sz="2400"/>
              <a:t>Tom Mitchell (1998) Well-posed Learning Problem: </a:t>
            </a:r>
            <a:endParaRPr lang="en-US" altLang="zh-CN" sz="2400"/>
          </a:p>
          <a:p>
            <a:pPr lvl="1"/>
            <a:r>
              <a:rPr lang="en-US" altLang="zh-CN" sz="2000"/>
              <a:t>A computer program is said to learn from experience E with respect to some task T and some performance measure P, if its performance on T, as measured by P, improves with experience E. </a:t>
            </a:r>
            <a:endParaRPr lang="en-US" altLang="zh-CN" sz="2000"/>
          </a:p>
          <a:p>
            <a:pPr lvl="1"/>
            <a:r>
              <a:rPr lang="zh-CN" altLang="en-US" sz="2000"/>
              <a:t>机器学习是一种通过利用数据，训练出模型，然后使用模型预测的方法。</a:t>
            </a:r>
            <a:endParaRPr lang="zh-CN" altLang="en-US" sz="2000"/>
          </a:p>
        </p:txBody>
      </p:sp>
      <p:grpSp>
        <p:nvGrpSpPr>
          <p:cNvPr id="6" name="组合 5"/>
          <p:cNvGrpSpPr/>
          <p:nvPr/>
        </p:nvGrpSpPr>
        <p:grpSpPr>
          <a:xfrm>
            <a:off x="1545273" y="3667284"/>
            <a:ext cx="6120765" cy="2566511"/>
            <a:chOff x="3250" y="5187"/>
            <a:chExt cx="12852" cy="5389"/>
          </a:xfrm>
        </p:grpSpPr>
        <p:sp>
          <p:nvSpPr>
            <p:cNvPr id="4" name="矩形 3"/>
            <p:cNvSpPr/>
            <p:nvPr/>
          </p:nvSpPr>
          <p:spPr>
            <a:xfrm>
              <a:off x="9530" y="5414"/>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latin typeface="黑体" panose="02010609060101010101" pitchFamily="49" charset="-122"/>
                  <a:ea typeface="黑体" panose="02010609060101010101" pitchFamily="49" charset="-122"/>
                </a:rPr>
                <a:t>训练数据</a:t>
              </a:r>
              <a:endParaRPr lang="zh-CN" altLang="en-US" sz="1500" b="1" dirty="0">
                <a:latin typeface="黑体" panose="02010609060101010101" pitchFamily="49" charset="-122"/>
                <a:ea typeface="黑体" panose="02010609060101010101" pitchFamily="49" charset="-122"/>
              </a:endParaRPr>
            </a:p>
          </p:txBody>
        </p:sp>
        <p:sp>
          <p:nvSpPr>
            <p:cNvPr id="7" name="矩形 6"/>
            <p:cNvSpPr/>
            <p:nvPr/>
          </p:nvSpPr>
          <p:spPr>
            <a:xfrm>
              <a:off x="9530" y="7782"/>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latin typeface="黑体" panose="02010609060101010101" pitchFamily="49" charset="-122"/>
                  <a:ea typeface="黑体" panose="02010609060101010101" pitchFamily="49" charset="-122"/>
                </a:rPr>
                <a:t>模型</a:t>
              </a:r>
              <a:endParaRPr lang="zh-CN" altLang="en-US" sz="1500" b="1" dirty="0">
                <a:latin typeface="黑体" panose="02010609060101010101" pitchFamily="49" charset="-122"/>
                <a:ea typeface="黑体" panose="02010609060101010101" pitchFamily="49" charset="-122"/>
              </a:endParaRPr>
            </a:p>
          </p:txBody>
        </p:sp>
        <p:sp>
          <p:nvSpPr>
            <p:cNvPr id="8" name="椭圆 7"/>
            <p:cNvSpPr/>
            <p:nvPr/>
          </p:nvSpPr>
          <p:spPr>
            <a:xfrm>
              <a:off x="9530" y="6661"/>
              <a:ext cx="2570" cy="68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黑体" panose="02010609060101010101" pitchFamily="49" charset="-122"/>
                  <a:ea typeface="黑体" panose="02010609060101010101" pitchFamily="49" charset="-122"/>
                </a:rPr>
                <a:t>训练</a:t>
              </a:r>
              <a:r>
                <a:rPr lang="en-US" altLang="zh-CN" sz="1000" b="1" dirty="0" smtClean="0">
                  <a:latin typeface="黑体" panose="02010609060101010101" pitchFamily="49" charset="-122"/>
                  <a:ea typeface="黑体" panose="02010609060101010101" pitchFamily="49" charset="-122"/>
                </a:rPr>
                <a:t>/</a:t>
              </a:r>
              <a:r>
                <a:rPr lang="zh-CN" altLang="en-US" sz="1000" b="1" dirty="0" smtClean="0">
                  <a:latin typeface="黑体" panose="02010609060101010101" pitchFamily="49" charset="-122"/>
                  <a:ea typeface="黑体" panose="02010609060101010101" pitchFamily="49" charset="-122"/>
                </a:rPr>
                <a:t>学习</a:t>
              </a:r>
              <a:endParaRPr lang="zh-CN" altLang="en-US" sz="1000" b="1" dirty="0" smtClean="0">
                <a:latin typeface="黑体" panose="02010609060101010101" pitchFamily="49" charset="-122"/>
                <a:ea typeface="黑体" panose="02010609060101010101" pitchFamily="49" charset="-122"/>
              </a:endParaRPr>
            </a:p>
          </p:txBody>
        </p:sp>
        <p:sp>
          <p:nvSpPr>
            <p:cNvPr id="9" name="椭圆 8"/>
            <p:cNvSpPr/>
            <p:nvPr/>
          </p:nvSpPr>
          <p:spPr>
            <a:xfrm>
              <a:off x="9530" y="8908"/>
              <a:ext cx="2570" cy="68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latin typeface="黑体" panose="02010609060101010101" pitchFamily="49" charset="-122"/>
                  <a:ea typeface="黑体" panose="02010609060101010101" pitchFamily="49" charset="-122"/>
                </a:rPr>
                <a:t>预测</a:t>
              </a:r>
              <a:endParaRPr lang="zh-CN" altLang="en-US" sz="1500" b="1" dirty="0">
                <a:latin typeface="黑体" panose="02010609060101010101" pitchFamily="49" charset="-122"/>
                <a:ea typeface="黑体" panose="02010609060101010101" pitchFamily="49" charset="-122"/>
              </a:endParaRPr>
            </a:p>
          </p:txBody>
        </p:sp>
        <p:sp>
          <p:nvSpPr>
            <p:cNvPr id="10" name="矩形 9"/>
            <p:cNvSpPr/>
            <p:nvPr/>
          </p:nvSpPr>
          <p:spPr>
            <a:xfrm>
              <a:off x="6047" y="8908"/>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latin typeface="黑体" panose="02010609060101010101" pitchFamily="49" charset="-122"/>
                  <a:ea typeface="黑体" panose="02010609060101010101" pitchFamily="49" charset="-122"/>
                </a:rPr>
                <a:t>测试数据</a:t>
              </a:r>
              <a:endParaRPr lang="zh-CN" altLang="en-US" sz="1500" b="1" dirty="0">
                <a:latin typeface="黑体" panose="02010609060101010101" pitchFamily="49" charset="-122"/>
                <a:ea typeface="黑体" panose="02010609060101010101" pitchFamily="49" charset="-122"/>
              </a:endParaRPr>
            </a:p>
          </p:txBody>
        </p:sp>
        <p:sp>
          <p:nvSpPr>
            <p:cNvPr id="11" name="矩形 10"/>
            <p:cNvSpPr/>
            <p:nvPr/>
          </p:nvSpPr>
          <p:spPr>
            <a:xfrm>
              <a:off x="12926" y="8908"/>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latin typeface="黑体" panose="02010609060101010101" pitchFamily="49" charset="-122"/>
                  <a:ea typeface="黑体" panose="02010609060101010101" pitchFamily="49" charset="-122"/>
                </a:rPr>
                <a:t>预测结果</a:t>
              </a:r>
              <a:endParaRPr lang="zh-CN" altLang="en-US" sz="1500" b="1" dirty="0">
                <a:latin typeface="黑体" panose="02010609060101010101" pitchFamily="49" charset="-122"/>
                <a:ea typeface="黑体" panose="02010609060101010101" pitchFamily="49" charset="-122"/>
              </a:endParaRPr>
            </a:p>
          </p:txBody>
        </p:sp>
        <p:cxnSp>
          <p:nvCxnSpPr>
            <p:cNvPr id="14" name="直接箭头连接符 13"/>
            <p:cNvCxnSpPr/>
            <p:nvPr/>
          </p:nvCxnSpPr>
          <p:spPr>
            <a:xfrm>
              <a:off x="10815" y="6184"/>
              <a:ext cx="0" cy="340"/>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6200000">
              <a:off x="9096" y="9021"/>
              <a:ext cx="0" cy="45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0815" y="8512"/>
              <a:ext cx="0" cy="340"/>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815" y="7392"/>
              <a:ext cx="0" cy="340"/>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a:off x="12523" y="9021"/>
              <a:ext cx="0" cy="45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250" y="5187"/>
              <a:ext cx="9714" cy="3495"/>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a:p>
          </p:txBody>
        </p:sp>
        <p:sp>
          <p:nvSpPr>
            <p:cNvPr id="21" name="矩形 20"/>
            <p:cNvSpPr/>
            <p:nvPr/>
          </p:nvSpPr>
          <p:spPr>
            <a:xfrm>
              <a:off x="5518" y="7562"/>
              <a:ext cx="10584" cy="2955"/>
            </a:xfrm>
            <a:prstGeom prst="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a:p>
          </p:txBody>
        </p:sp>
        <p:sp>
          <p:nvSpPr>
            <p:cNvPr id="22" name="TextBox 21"/>
            <p:cNvSpPr txBox="1"/>
            <p:nvPr/>
          </p:nvSpPr>
          <p:spPr>
            <a:xfrm>
              <a:off x="4043" y="5414"/>
              <a:ext cx="3272" cy="1355"/>
            </a:xfrm>
            <a:prstGeom prst="rect">
              <a:avLst/>
            </a:prstGeom>
            <a:noFill/>
          </p:spPr>
          <p:txBody>
            <a:bodyPr wrap="none" rtlCol="0">
              <a:spAutoFit/>
            </a:bodyPr>
            <a:lstStyle/>
            <a:p>
              <a:pPr algn="ctr"/>
              <a:r>
                <a:rPr lang="zh-CN" altLang="en-US" sz="1800" b="1" dirty="0" smtClean="0">
                  <a:solidFill>
                    <a:srgbClr val="00B050"/>
                  </a:solidFill>
                </a:rPr>
                <a:t>训练</a:t>
              </a:r>
              <a:endParaRPr lang="en-US" altLang="zh-CN" sz="1800" b="1" dirty="0" smtClean="0">
                <a:solidFill>
                  <a:srgbClr val="00B050"/>
                </a:solidFill>
              </a:endParaRPr>
            </a:p>
            <a:p>
              <a:pPr algn="ctr"/>
              <a:r>
                <a:rPr lang="zh-CN" altLang="en-US" sz="1800" b="1" dirty="0" smtClean="0">
                  <a:solidFill>
                    <a:srgbClr val="00B050"/>
                  </a:solidFill>
                </a:rPr>
                <a:t>知识生成过程</a:t>
              </a:r>
              <a:endParaRPr lang="zh-CN" altLang="en-US" sz="1800" b="1" dirty="0">
                <a:solidFill>
                  <a:srgbClr val="00B050"/>
                </a:solidFill>
              </a:endParaRPr>
            </a:p>
          </p:txBody>
        </p:sp>
        <p:sp>
          <p:nvSpPr>
            <p:cNvPr id="23" name="TextBox 22"/>
            <p:cNvSpPr txBox="1"/>
            <p:nvPr/>
          </p:nvSpPr>
          <p:spPr>
            <a:xfrm>
              <a:off x="8192" y="9803"/>
              <a:ext cx="4716" cy="773"/>
            </a:xfrm>
            <a:prstGeom prst="rect">
              <a:avLst/>
            </a:prstGeom>
            <a:noFill/>
          </p:spPr>
          <p:txBody>
            <a:bodyPr wrap="none" rtlCol="0">
              <a:spAutoFit/>
            </a:bodyPr>
            <a:lstStyle/>
            <a:p>
              <a:r>
                <a:rPr lang="zh-CN" altLang="en-US" sz="1800" b="1" dirty="0" smtClean="0">
                  <a:solidFill>
                    <a:srgbClr val="7030A0"/>
                  </a:solidFill>
                </a:rPr>
                <a:t>预测：知识运用过程</a:t>
              </a:r>
              <a:endParaRPr lang="zh-CN" altLang="en-US" sz="1800" b="1" dirty="0">
                <a:solidFill>
                  <a:srgbClr val="7030A0"/>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r>
              <a:rPr lang="zh-CN" altLang="en-US" dirty="0">
                <a:sym typeface="+mn-ea"/>
              </a:rPr>
              <a:t>机器学习定义</a:t>
            </a:r>
            <a:endParaRPr lang="zh-CN" altLang="en-US"/>
          </a:p>
        </p:txBody>
      </p:sp>
      <p:sp>
        <p:nvSpPr>
          <p:cNvPr id="21" name="Rectangle 20"/>
          <p:cNvSpPr/>
          <p:nvPr/>
        </p:nvSpPr>
        <p:spPr>
          <a:xfrm>
            <a:off x="1126063" y="4241800"/>
            <a:ext cx="6553200" cy="368300"/>
          </a:xfrm>
          <a:prstGeom prst="rect">
            <a:avLst/>
          </a:prstGeom>
        </p:spPr>
        <p:txBody>
          <a:bodyPr wrap="square">
            <a:spAutoFit/>
          </a:bodyPr>
          <a:lstStyle/>
          <a:p>
            <a:r>
              <a:rPr lang="en-US" sz="1800" dirty="0">
                <a:solidFill>
                  <a:prstClr val="black"/>
                </a:solidFill>
              </a:rPr>
              <a:t>Classifying emails as spam or not spam. </a:t>
            </a:r>
            <a:endParaRPr lang="en-US" sz="1800" dirty="0">
              <a:solidFill>
                <a:prstClr val="black"/>
              </a:solidFill>
            </a:endParaRPr>
          </a:p>
        </p:txBody>
      </p:sp>
      <p:sp>
        <p:nvSpPr>
          <p:cNvPr id="22" name="Rectangle 21"/>
          <p:cNvSpPr/>
          <p:nvPr/>
        </p:nvSpPr>
        <p:spPr>
          <a:xfrm>
            <a:off x="1126063" y="4699000"/>
            <a:ext cx="7789337" cy="368300"/>
          </a:xfrm>
          <a:prstGeom prst="rect">
            <a:avLst/>
          </a:prstGeom>
        </p:spPr>
        <p:txBody>
          <a:bodyPr wrap="square">
            <a:spAutoFit/>
          </a:bodyPr>
          <a:lstStyle/>
          <a:p>
            <a:r>
              <a:rPr lang="en-US" sz="1800" dirty="0">
                <a:solidFill>
                  <a:prstClr val="black"/>
                </a:solidFill>
              </a:rPr>
              <a:t>Watching you label emails as spam or not spam. </a:t>
            </a:r>
            <a:endParaRPr lang="en-US" sz="1800" dirty="0">
              <a:solidFill>
                <a:prstClr val="black"/>
              </a:solidFill>
            </a:endParaRPr>
          </a:p>
        </p:txBody>
      </p:sp>
      <p:sp>
        <p:nvSpPr>
          <p:cNvPr id="23" name="Rectangle 22"/>
          <p:cNvSpPr/>
          <p:nvPr/>
        </p:nvSpPr>
        <p:spPr>
          <a:xfrm>
            <a:off x="1126063" y="5156200"/>
            <a:ext cx="7620000" cy="368300"/>
          </a:xfrm>
          <a:prstGeom prst="rect">
            <a:avLst/>
          </a:prstGeom>
        </p:spPr>
        <p:txBody>
          <a:bodyPr wrap="square">
            <a:spAutoFit/>
          </a:bodyPr>
          <a:lstStyle/>
          <a:p>
            <a:r>
              <a:rPr lang="en-US" sz="1800" dirty="0">
                <a:solidFill>
                  <a:prstClr val="black"/>
                </a:solidFill>
              </a:rPr>
              <a:t>The number (or fraction) of emails correctly classified as spam/not spam. </a:t>
            </a:r>
            <a:endParaRPr lang="en-US" sz="1800" dirty="0">
              <a:solidFill>
                <a:prstClr val="black"/>
              </a:solidFill>
            </a:endParaRPr>
          </a:p>
        </p:txBody>
      </p:sp>
      <p:sp>
        <p:nvSpPr>
          <p:cNvPr id="24" name="Rectangle 23"/>
          <p:cNvSpPr/>
          <p:nvPr/>
        </p:nvSpPr>
        <p:spPr>
          <a:xfrm>
            <a:off x="1126063" y="5630333"/>
            <a:ext cx="6553200" cy="368300"/>
          </a:xfrm>
          <a:prstGeom prst="rect">
            <a:avLst/>
          </a:prstGeom>
        </p:spPr>
        <p:txBody>
          <a:bodyPr wrap="square">
            <a:spAutoFit/>
          </a:bodyPr>
          <a:lstStyle/>
          <a:p>
            <a:r>
              <a:rPr lang="en-US" sz="1800" dirty="0">
                <a:solidFill>
                  <a:prstClr val="black"/>
                </a:solidFill>
              </a:rPr>
              <a:t>None of the above—this is not a machine learning problem.</a:t>
            </a:r>
            <a:endParaRPr lang="en-US" sz="1800" dirty="0">
              <a:solidFill>
                <a:prstClr val="black"/>
              </a:solidFill>
            </a:endParaRPr>
          </a:p>
        </p:txBody>
      </p:sp>
      <p:sp>
        <p:nvSpPr>
          <p:cNvPr id="6" name="TextBox 5"/>
          <p:cNvSpPr txBox="1"/>
          <p:nvPr/>
        </p:nvSpPr>
        <p:spPr>
          <a:xfrm>
            <a:off x="457200" y="2824480"/>
            <a:ext cx="8228330" cy="1060450"/>
          </a:xfrm>
          <a:prstGeom prst="rect">
            <a:avLst/>
          </a:prstGeom>
          <a:noFill/>
        </p:spPr>
        <p:txBody>
          <a:bodyPr wrap="square" rtlCol="0">
            <a:spAutoFit/>
          </a:bodyPr>
          <a:lstStyle/>
          <a:p>
            <a:r>
              <a:rPr lang="en-US" sz="2100" b="1" dirty="0">
                <a:solidFill>
                  <a:srgbClr val="C00000"/>
                </a:solidFill>
              </a:rPr>
              <a:t>Q:</a:t>
            </a:r>
            <a:r>
              <a:rPr lang="en-US" sz="2100" dirty="0">
                <a:solidFill>
                  <a:srgbClr val="C00000"/>
                </a:solidFill>
              </a:rPr>
              <a:t> Suppose your email program watches which emails you do or do not mark as spam, and based on that learns how to better filter spam.  What is the task T in this setting? </a:t>
            </a:r>
            <a:endParaRPr lang="en-US" sz="2100" dirty="0">
              <a:solidFill>
                <a:srgbClr val="C00000"/>
              </a:solidFill>
            </a:endParaRPr>
          </a:p>
        </p:txBody>
      </p:sp>
      <p:sp>
        <p:nvSpPr>
          <p:cNvPr id="8" name="TextBox 7"/>
          <p:cNvSpPr txBox="1"/>
          <p:nvPr/>
        </p:nvSpPr>
        <p:spPr>
          <a:xfrm>
            <a:off x="457200" y="1423670"/>
            <a:ext cx="8228330" cy="1014730"/>
          </a:xfrm>
          <a:prstGeom prst="rect">
            <a:avLst/>
          </a:prstGeom>
          <a:solidFill>
            <a:schemeClr val="accent5">
              <a:lumMod val="75000"/>
            </a:schemeClr>
          </a:solidFill>
        </p:spPr>
        <p:txBody>
          <a:bodyPr wrap="square" rtlCol="0">
            <a:spAutoFit/>
          </a:bodyPr>
          <a:lstStyle/>
          <a:p>
            <a:r>
              <a:rPr lang="en-US" sz="2000" dirty="0">
                <a:solidFill>
                  <a:schemeClr val="bg1"/>
                </a:solidFill>
              </a:rPr>
              <a:t>“A computer program is said to </a:t>
            </a:r>
            <a:r>
              <a:rPr lang="en-US" sz="2000" i="1" dirty="0">
                <a:solidFill>
                  <a:schemeClr val="bg1"/>
                </a:solidFill>
              </a:rPr>
              <a:t>learn</a:t>
            </a:r>
            <a:r>
              <a:rPr lang="en-US" sz="2000" dirty="0">
                <a:solidFill>
                  <a:schemeClr val="bg1"/>
                </a:solidFill>
              </a:rPr>
              <a:t> from experience E with respect to some task T and some performance measure P, if its performance on T, as measured by P, improves with experience E.”</a:t>
            </a:r>
            <a:endParaRPr lang="en-US" sz="2000" dirty="0">
              <a:solidFill>
                <a:schemeClr val="bg1"/>
              </a:solidFill>
            </a:endParaRPr>
          </a:p>
        </p:txBody>
      </p:sp>
      <p:sp>
        <p:nvSpPr>
          <p:cNvPr id="2" name="椭圆 1"/>
          <p:cNvSpPr/>
          <p:nvPr/>
        </p:nvSpPr>
        <p:spPr>
          <a:xfrm>
            <a:off x="770463" y="4272146"/>
            <a:ext cx="249763" cy="249763"/>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100"/>
          </a:p>
        </p:txBody>
      </p:sp>
      <p:sp>
        <p:nvSpPr>
          <p:cNvPr id="10" name="椭圆 9"/>
          <p:cNvSpPr/>
          <p:nvPr/>
        </p:nvSpPr>
        <p:spPr>
          <a:xfrm>
            <a:off x="770463" y="4707392"/>
            <a:ext cx="249763" cy="249763"/>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100"/>
          </a:p>
        </p:txBody>
      </p:sp>
      <p:sp>
        <p:nvSpPr>
          <p:cNvPr id="11" name="椭圆 10"/>
          <p:cNvSpPr/>
          <p:nvPr/>
        </p:nvSpPr>
        <p:spPr>
          <a:xfrm>
            <a:off x="770463" y="5200213"/>
            <a:ext cx="249763" cy="249763"/>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100"/>
          </a:p>
        </p:txBody>
      </p:sp>
      <p:sp>
        <p:nvSpPr>
          <p:cNvPr id="12" name="椭圆 11"/>
          <p:cNvSpPr/>
          <p:nvPr/>
        </p:nvSpPr>
        <p:spPr>
          <a:xfrm>
            <a:off x="770463" y="5678576"/>
            <a:ext cx="249763" cy="249763"/>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1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机器学习定义</a:t>
            </a:r>
            <a:endParaRPr lang="zh-CN" altLang="en-US" dirty="0"/>
          </a:p>
        </p:txBody>
      </p:sp>
      <p:sp>
        <p:nvSpPr>
          <p:cNvPr id="3" name="内容占位符 2"/>
          <p:cNvSpPr>
            <a:spLocks noGrp="1"/>
          </p:cNvSpPr>
          <p:nvPr>
            <p:ph sz="quarter" idx="1"/>
          </p:nvPr>
        </p:nvSpPr>
        <p:spPr/>
        <p:txBody>
          <a:bodyPr/>
          <a:lstStyle/>
          <a:p>
            <a:pPr>
              <a:lnSpc>
                <a:spcPct val="150000"/>
              </a:lnSpc>
            </a:pPr>
            <a:r>
              <a:rPr lang="en-US" altLang="zh-CN" sz="2400" dirty="0"/>
              <a:t>Arthur Samuel (1959). Machine Learning:</a:t>
            </a:r>
            <a:endParaRPr lang="en-US" altLang="zh-CN" sz="2400" b="1" dirty="0" smtClean="0"/>
          </a:p>
          <a:p>
            <a:pPr lvl="1">
              <a:lnSpc>
                <a:spcPct val="150000"/>
              </a:lnSpc>
            </a:pPr>
            <a:r>
              <a:rPr lang="en-US" altLang="zh-CN" sz="2000" dirty="0" smtClean="0"/>
              <a:t>Field </a:t>
            </a:r>
            <a:r>
              <a:rPr lang="en-US" altLang="zh-CN" sz="2000" dirty="0"/>
              <a:t>of study that gives computers the ability to learn without being explicitly programmed. </a:t>
            </a:r>
            <a:endParaRPr lang="en-US" altLang="zh-CN" sz="2000" dirty="0"/>
          </a:p>
          <a:p>
            <a:pPr lvl="1">
              <a:lnSpc>
                <a:spcPct val="150000"/>
              </a:lnSpc>
            </a:pPr>
            <a:r>
              <a:rPr lang="zh-CN" altLang="en-US" sz="2000" dirty="0" smtClean="0"/>
              <a:t>一</a:t>
            </a:r>
            <a:r>
              <a:rPr lang="zh-CN" altLang="en-US" sz="2000" dirty="0"/>
              <a:t>种能够赋予机器学习的能力以此让它完成</a:t>
            </a:r>
            <a:r>
              <a:rPr lang="zh-CN" altLang="en-US" sz="2000" dirty="0">
                <a:solidFill>
                  <a:srgbClr val="FF0000"/>
                </a:solidFill>
              </a:rPr>
              <a:t>直接编程无法完成</a:t>
            </a:r>
            <a:r>
              <a:rPr lang="zh-CN" altLang="en-US" sz="2000" dirty="0"/>
              <a:t>的功能的方法</a:t>
            </a:r>
            <a:r>
              <a:rPr lang="zh-CN" altLang="en-US" sz="2000" dirty="0" smtClean="0"/>
              <a:t>。</a:t>
            </a:r>
            <a:endParaRPr lang="zh-CN" altLang="en-US" sz="2000" dirty="0" smtClean="0"/>
          </a:p>
        </p:txBody>
      </p:sp>
      <p:grpSp>
        <p:nvGrpSpPr>
          <p:cNvPr id="4" name="组合 3"/>
          <p:cNvGrpSpPr/>
          <p:nvPr/>
        </p:nvGrpSpPr>
        <p:grpSpPr>
          <a:xfrm>
            <a:off x="818515" y="3938905"/>
            <a:ext cx="7767320" cy="2273300"/>
            <a:chOff x="1303" y="5408"/>
            <a:chExt cx="12232" cy="358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3" y="5408"/>
              <a:ext cx="12233" cy="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descr="C:\Users\Administrator\Downloads\AlphaGo如何工作-卡内基梅隆.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 y="5727"/>
              <a:ext cx="1211" cy="154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sz="quarter" idx="1"/>
          </p:nvPr>
        </p:nvSpPr>
        <p:spPr/>
        <p:txBody>
          <a:bodyPr/>
          <a:p>
            <a:r>
              <a:t> </a:t>
            </a:r>
            <a:r>
              <a:rPr lang="zh-CN" altLang="en-US"/>
              <a:t>直接编程无法完成的功能</a:t>
            </a:r>
            <a:endParaRPr lang="zh-CN" altLang="en-US"/>
          </a:p>
          <a:p>
            <a:pPr lvl="1"/>
            <a:r>
              <a:rPr lang="zh-CN" altLang="en-US"/>
              <a:t>规则</a:t>
            </a:r>
            <a:endParaRPr lang="zh-CN" altLang="en-US"/>
          </a:p>
          <a:p>
            <a:endParaRPr lang="zh-CN" altLang="en-US"/>
          </a:p>
        </p:txBody>
      </p:sp>
      <p:pic>
        <p:nvPicPr>
          <p:cNvPr id="3" name="内容占位符 3"/>
          <p:cNvPicPr>
            <a:picLocks noChangeAspect="1"/>
          </p:cNvPicPr>
          <p:nvPr/>
        </p:nvPicPr>
        <p:blipFill>
          <a:blip r:embed="rId1"/>
          <a:stretch>
            <a:fillRect/>
          </a:stretch>
        </p:blipFill>
        <p:spPr>
          <a:xfrm>
            <a:off x="4074795" y="1536065"/>
            <a:ext cx="4817110" cy="4817110"/>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sz="quarter" idx="1"/>
          </p:nvPr>
        </p:nvSpPr>
        <p:spPr/>
        <p:txBody>
          <a:bodyPr/>
          <a:p>
            <a:r>
              <a:t> </a:t>
            </a:r>
            <a:r>
              <a:rPr lang="zh-CN" altLang="en-US"/>
              <a:t>直接编程无法完成的功能</a:t>
            </a:r>
            <a:endParaRPr lang="zh-CN" altLang="en-US"/>
          </a:p>
          <a:p>
            <a:pPr lvl="1"/>
            <a:r>
              <a:rPr lang="zh-CN" altLang="en-US"/>
              <a:t>规则</a:t>
            </a:r>
            <a:endParaRPr lang="zh-CN" altLang="en-US"/>
          </a:p>
          <a:p>
            <a:endParaRPr lang="zh-CN" altLang="en-US"/>
          </a:p>
        </p:txBody>
      </p:sp>
      <p:pic>
        <p:nvPicPr>
          <p:cNvPr id="4" name="内容占位符 6"/>
          <p:cNvPicPr>
            <a:picLocks noChangeAspect="1"/>
          </p:cNvPicPr>
          <p:nvPr/>
        </p:nvPicPr>
        <p:blipFill>
          <a:blip r:embed="rId1"/>
          <a:stretch>
            <a:fillRect/>
          </a:stretch>
        </p:blipFill>
        <p:spPr>
          <a:xfrm>
            <a:off x="4114800" y="1476375"/>
            <a:ext cx="4745355" cy="4745355"/>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sz="quarter" idx="1"/>
          </p:nvPr>
        </p:nvSpPr>
        <p:spPr/>
        <p:txBody>
          <a:bodyPr/>
          <a:p>
            <a:r>
              <a:t> </a:t>
            </a:r>
            <a:r>
              <a:rPr lang="zh-CN" altLang="en-US"/>
              <a:t>如何估计房价</a:t>
            </a:r>
            <a:endParaRPr lang="zh-CN" altLang="en-US"/>
          </a:p>
          <a:p>
            <a:pPr lvl="1"/>
            <a:r>
              <a:rPr lang="zh-CN" altLang="en-US"/>
              <a:t>面积</a:t>
            </a:r>
            <a:endParaRPr lang="zh-CN" altLang="en-US"/>
          </a:p>
          <a:p>
            <a:pPr lvl="1"/>
            <a:r>
              <a:rPr lang="zh-CN" altLang="en-US"/>
              <a:t>价格</a:t>
            </a:r>
            <a:endParaRPr lang="zh-CN" altLang="en-US"/>
          </a:p>
          <a:p>
            <a:endParaRPr lang="zh-CN" altLang="en-US"/>
          </a:p>
        </p:txBody>
      </p:sp>
      <p:pic>
        <p:nvPicPr>
          <p:cNvPr id="4" name="内容占位符 2"/>
          <p:cNvPicPr>
            <a:picLocks noChangeAspect="1"/>
          </p:cNvPicPr>
          <p:nvPr/>
        </p:nvPicPr>
        <p:blipFill>
          <a:blip r:embed="rId1"/>
          <a:stretch>
            <a:fillRect/>
          </a:stretch>
        </p:blipFill>
        <p:spPr>
          <a:xfrm>
            <a:off x="4114800" y="1584960"/>
            <a:ext cx="4572000" cy="4572000"/>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a:spLocks noGrp="1"/>
          </p:cNvSpPr>
          <p:nvPr>
            <p:ph sz="quarter" idx="1"/>
          </p:nvPr>
        </p:nvSpPr>
        <p:spPr/>
        <p:txBody>
          <a:bodyPr/>
          <a:p>
            <a:r>
              <a:t> </a:t>
            </a:r>
            <a:r>
              <a:rPr lang="zh-CN" altLang="en-US"/>
              <a:t>如何估计房价</a:t>
            </a:r>
            <a:endParaRPr lang="zh-CN" altLang="en-US"/>
          </a:p>
          <a:p>
            <a:pPr lvl="1"/>
            <a:r>
              <a:rPr lang="zh-CN" altLang="en-US"/>
              <a:t>面积</a:t>
            </a:r>
            <a:endParaRPr lang="zh-CN" altLang="en-US"/>
          </a:p>
          <a:p>
            <a:pPr lvl="1"/>
            <a:r>
              <a:rPr lang="zh-CN" altLang="en-US"/>
              <a:t>价格</a:t>
            </a:r>
            <a:endParaRPr lang="zh-CN" altLang="en-US"/>
          </a:p>
          <a:p>
            <a:endParaRPr lang="zh-CN" altLang="en-US"/>
          </a:p>
        </p:txBody>
      </p:sp>
      <p:pic>
        <p:nvPicPr>
          <p:cNvPr id="5" name="图片 4"/>
          <p:cNvPicPr>
            <a:picLocks noChangeAspect="1"/>
          </p:cNvPicPr>
          <p:nvPr/>
        </p:nvPicPr>
        <p:blipFill>
          <a:blip r:embed="rId1"/>
          <a:stretch>
            <a:fillRect/>
          </a:stretch>
        </p:blipFill>
        <p:spPr>
          <a:xfrm>
            <a:off x="4109244" y="1356360"/>
            <a:ext cx="4663916" cy="466391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讲到这里</a:t>
            </a: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sz="quarter" idx="1"/>
          </p:nvPr>
        </p:nvSpPr>
        <p:spPr/>
        <p:txBody>
          <a:bodyPr/>
          <a:p>
            <a:r>
              <a:rPr lang="zh-CN" altLang="en-US">
                <a:sym typeface="+mn-ea"/>
              </a:rPr>
              <a:t>假设 </a:t>
            </a:r>
            <a:r>
              <a:rPr>
                <a:sym typeface="+mn-ea"/>
              </a:rPr>
              <a:t>Hypothesis</a:t>
            </a:r>
            <a:endParaRPr lang="zh-CN" altLang="en-US"/>
          </a:p>
          <a:p>
            <a:endParaRPr lang="zh-CN" altLang="en-US">
              <a:sym typeface="+mn-ea"/>
            </a:endParaRPr>
          </a:p>
          <a:p>
            <a:r>
              <a:rPr lang="zh-CN" altLang="en-US">
                <a:sym typeface="+mn-ea"/>
              </a:rPr>
              <a:t>误差 </a:t>
            </a:r>
            <a:r>
              <a:rPr>
                <a:sym typeface="+mn-ea"/>
              </a:rPr>
              <a:t>Error</a:t>
            </a:r>
            <a:endParaRPr lang="en-US" altLang="zh-CN"/>
          </a:p>
          <a:p/>
        </p:txBody>
      </p:sp>
      <p:pic>
        <p:nvPicPr>
          <p:cNvPr id="4" name="内容占位符 2"/>
          <p:cNvPicPr>
            <a:picLocks noChangeAspect="1"/>
          </p:cNvPicPr>
          <p:nvPr/>
        </p:nvPicPr>
        <p:blipFill>
          <a:blip r:embed="rId1"/>
          <a:stretch>
            <a:fillRect/>
          </a:stretch>
        </p:blipFill>
        <p:spPr>
          <a:xfrm>
            <a:off x="4488815" y="1388745"/>
            <a:ext cx="4572000" cy="4572000"/>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p:txBody>
          <a:bodyPr/>
          <a:p>
            <a:r>
              <a:rPr lang="zh-CN" altLang="en-US" dirty="0">
                <a:sym typeface="+mn-ea"/>
              </a:rPr>
              <a:t>机器学习定义</a:t>
            </a:r>
            <a:endParaRPr lang="zh-CN" altLang="en-US"/>
          </a:p>
        </p:txBody>
      </p:sp>
      <p:sp>
        <p:nvSpPr>
          <p:cNvPr id="9" name="内容占位符 8"/>
          <p:cNvSpPr>
            <a:spLocks noGrp="1"/>
          </p:cNvSpPr>
          <p:nvPr>
            <p:ph sz="quarter" idx="1"/>
          </p:nvPr>
        </p:nvSpPr>
        <p:spPr/>
        <p:txBody>
          <a:bodyPr/>
          <a:p>
            <a:r>
              <a:rPr lang="zh-CN" altLang="en-US">
                <a:sym typeface="+mn-ea"/>
              </a:rPr>
              <a:t>优化 </a:t>
            </a:r>
            <a:r>
              <a:rPr lang="en-US" altLang="zh-CN">
                <a:sym typeface="+mn-ea"/>
              </a:rPr>
              <a:t>Optimize</a:t>
            </a:r>
            <a:endParaRPr lang="en-US" altLang="zh-CN"/>
          </a:p>
          <a:p>
            <a:endParaRPr lang="zh-CN" altLang="en-US">
              <a:sym typeface="+mn-ea"/>
            </a:endParaRPr>
          </a:p>
          <a:p>
            <a:r>
              <a:rPr lang="zh-CN" altLang="en-US">
                <a:sym typeface="+mn-ea"/>
              </a:rPr>
              <a:t>极值 </a:t>
            </a:r>
            <a:endParaRPr lang="zh-CN" altLang="en-US"/>
          </a:p>
          <a:p>
            <a:pPr lvl="1"/>
            <a:r>
              <a:rPr lang="zh-CN" altLang="en-US">
                <a:sym typeface="+mn-ea"/>
              </a:rPr>
              <a:t>最小值 </a:t>
            </a:r>
            <a:r>
              <a:rPr lang="en-US" altLang="zh-CN">
                <a:sym typeface="+mn-ea"/>
              </a:rPr>
              <a:t>Minimium</a:t>
            </a:r>
            <a:endParaRPr lang="en-US" altLang="zh-CN"/>
          </a:p>
          <a:p>
            <a:pPr lvl="1"/>
            <a:r>
              <a:rPr lang="zh-CN" altLang="en-US">
                <a:sym typeface="+mn-ea"/>
              </a:rPr>
              <a:t>最大值 </a:t>
            </a:r>
            <a:r>
              <a:rPr lang="en-US" altLang="zh-CN">
                <a:sym typeface="+mn-ea"/>
              </a:rPr>
              <a:t>Maxmium</a:t>
            </a:r>
            <a:endParaRPr lang="en-US" altLang="zh-CN"/>
          </a:p>
          <a:p>
            <a:endParaRPr lang="zh-CN" altLang="en-US"/>
          </a:p>
          <a:p>
            <a:r>
              <a:rPr lang="zh-CN" altLang="en-US">
                <a:sym typeface="+mn-ea"/>
              </a:rPr>
              <a:t>局部极值</a:t>
            </a:r>
            <a:endParaRPr lang="en-US" altLang="zh-CN"/>
          </a:p>
        </p:txBody>
      </p:sp>
      <p:grpSp>
        <p:nvGrpSpPr>
          <p:cNvPr id="13" name="组合 12"/>
          <p:cNvGrpSpPr/>
          <p:nvPr/>
        </p:nvGrpSpPr>
        <p:grpSpPr>
          <a:xfrm>
            <a:off x="4058920" y="1301115"/>
            <a:ext cx="4928235" cy="4998720"/>
            <a:chOff x="8892" y="462"/>
            <a:chExt cx="9584" cy="9720"/>
          </a:xfrm>
        </p:grpSpPr>
        <p:pic>
          <p:nvPicPr>
            <p:cNvPr id="6" name="图片 5"/>
            <p:cNvPicPr>
              <a:picLocks noChangeAspect="1"/>
            </p:cNvPicPr>
            <p:nvPr/>
          </p:nvPicPr>
          <p:blipFill>
            <a:blip r:embed="rId1"/>
            <a:stretch>
              <a:fillRect/>
            </a:stretch>
          </p:blipFill>
          <p:spPr>
            <a:xfrm>
              <a:off x="8892" y="5196"/>
              <a:ext cx="9584" cy="4987"/>
            </a:xfrm>
            <a:prstGeom prst="rect">
              <a:avLst/>
            </a:prstGeom>
          </p:spPr>
        </p:pic>
        <p:pic>
          <p:nvPicPr>
            <p:cNvPr id="12" name="内容占位符 4" descr="learning loss"/>
            <p:cNvPicPr>
              <a:picLocks noChangeAspect="1"/>
            </p:cNvPicPr>
            <p:nvPr/>
          </p:nvPicPr>
          <p:blipFill>
            <a:blip r:embed="rId2"/>
            <a:stretch>
              <a:fillRect/>
            </a:stretch>
          </p:blipFill>
          <p:spPr>
            <a:xfrm>
              <a:off x="8892" y="462"/>
              <a:ext cx="9585" cy="5190"/>
            </a:xfrm>
            <a:prstGeom prst="rect">
              <a:avLst/>
            </a:prstGeom>
          </p:spPr>
        </p:pic>
      </p:gr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人工智能发展简史</a:t>
            </a:r>
            <a:endParaRPr lang="zh-CN" altLang="en-US" dirty="0"/>
          </a:p>
        </p:txBody>
      </p:sp>
      <p:pic>
        <p:nvPicPr>
          <p:cNvPr id="3" name="图片 2" descr="屏幕剪辑"/>
          <p:cNvPicPr>
            <a:picLocks noChangeAspect="1"/>
          </p:cNvPicPr>
          <p:nvPr/>
        </p:nvPicPr>
        <p:blipFill>
          <a:blip r:embed="rId1"/>
          <a:srcRect l="3211" r="2119"/>
          <a:stretch>
            <a:fillRect/>
          </a:stretch>
        </p:blipFill>
        <p:spPr>
          <a:xfrm>
            <a:off x="241300" y="2450465"/>
            <a:ext cx="8661400" cy="17589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sz="quarter" idx="1"/>
          </p:nvPr>
        </p:nvSpPr>
        <p:spPr/>
        <p:txBody>
          <a:bodyPr/>
          <a:p>
            <a:r>
              <a:rPr lang="zh-CN" altLang="en-US"/>
              <a:t>优化 </a:t>
            </a:r>
            <a:r>
              <a:t>Optimize</a:t>
            </a:r>
            <a:endParaRPr lang="en-US" altLang="zh-CN"/>
          </a:p>
          <a:p>
            <a:endParaRPr lang="zh-CN" altLang="en-US"/>
          </a:p>
          <a:p>
            <a:r>
              <a:rPr lang="zh-CN" altLang="en-US"/>
              <a:t>极值 </a:t>
            </a:r>
            <a:endParaRPr lang="zh-CN" altLang="en-US"/>
          </a:p>
          <a:p>
            <a:pPr lvl="1"/>
            <a:r>
              <a:rPr lang="zh-CN" altLang="en-US"/>
              <a:t>最小值 </a:t>
            </a:r>
            <a:r>
              <a:t>Minimium</a:t>
            </a:r>
            <a:endParaRPr lang="en-US" altLang="zh-CN"/>
          </a:p>
          <a:p>
            <a:pPr lvl="1"/>
            <a:r>
              <a:rPr lang="zh-CN" altLang="en-US"/>
              <a:t>最大值 </a:t>
            </a:r>
            <a:r>
              <a:t>Maxmium</a:t>
            </a:r>
            <a:endParaRPr lang="en-US" altLang="zh-CN"/>
          </a:p>
          <a:p>
            <a:endParaRPr lang="zh-CN" altLang="en-US"/>
          </a:p>
          <a:p>
            <a:r>
              <a:rPr lang="zh-CN" altLang="en-US"/>
              <a:t>局部极值</a:t>
            </a:r>
            <a:endParaRPr lang="zh-CN" altLang="en-US"/>
          </a:p>
          <a:p>
            <a:endParaRPr lang="zh-CN" altLang="en-US"/>
          </a:p>
        </p:txBody>
      </p:sp>
      <p:sp>
        <p:nvSpPr>
          <p:cNvPr id="4" name="内容占位符 3"/>
          <p:cNvSpPr>
            <a:spLocks noGrp="1"/>
          </p:cNvSpPr>
          <p:nvPr>
            <p:ph sz="quarter" idx="2"/>
          </p:nvPr>
        </p:nvSpPr>
        <p:spPr/>
        <p:txBody>
          <a:bodyPr/>
          <a:p>
            <a:endParaRPr lang="zh-CN" altLang="en-US"/>
          </a:p>
        </p:txBody>
      </p:sp>
      <p:pic>
        <p:nvPicPr>
          <p:cNvPr id="3" name="内容占位符 3"/>
          <p:cNvPicPr>
            <a:picLocks noChangeAspect="1"/>
          </p:cNvPicPr>
          <p:nvPr/>
        </p:nvPicPr>
        <p:blipFill>
          <a:blip r:embed="rId1"/>
          <a:stretch>
            <a:fillRect/>
          </a:stretch>
        </p:blipFill>
        <p:spPr>
          <a:xfrm>
            <a:off x="4370070" y="1402080"/>
            <a:ext cx="4572000" cy="4572000"/>
          </a:xfrm>
          <a:prstGeom prst="rect">
            <a:avLst/>
          </a:prstGeom>
          <a:noFill/>
          <a:ln>
            <a:noFill/>
          </a:ln>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机器学习定义</a:t>
            </a:r>
            <a:endParaRPr lang="zh-CN" altLang="en-US"/>
          </a:p>
        </p:txBody>
      </p:sp>
      <p:sp>
        <p:nvSpPr>
          <p:cNvPr id="2" name="内容占位符 1"/>
          <p:cNvSpPr/>
          <p:nvPr>
            <p:ph sz="quarter" idx="1"/>
          </p:nvPr>
        </p:nvSpPr>
        <p:spPr/>
        <p:txBody>
          <a:bodyPr/>
          <a:p>
            <a:r>
              <a:rPr lang="zh-CN" altLang="en-US"/>
              <a:t>样本很多？</a:t>
            </a:r>
            <a:endParaRPr lang="zh-CN" altLang="en-US"/>
          </a:p>
          <a:p>
            <a:r>
              <a:rPr lang="zh-CN" altLang="en-US"/>
              <a:t>特征很多？</a:t>
            </a:r>
            <a:endParaRPr lang="zh-CN" altLang="en-US"/>
          </a:p>
          <a:p>
            <a:endParaRPr lang="zh-CN" altLang="en-US"/>
          </a:p>
          <a:p>
            <a:r>
              <a:rPr lang="zh-CN" altLang="en-US"/>
              <a:t>如何寻找最优解？</a:t>
            </a:r>
            <a:endParaRPr lang="zh-CN" altLang="en-US"/>
          </a:p>
          <a:p>
            <a:endParaRPr lang="zh-CN" altLang="en-US"/>
          </a:p>
        </p:txBody>
      </p:sp>
      <p:pic>
        <p:nvPicPr>
          <p:cNvPr id="3" name="内容占位符 4"/>
          <p:cNvPicPr>
            <a:picLocks noChangeAspect="1"/>
          </p:cNvPicPr>
          <p:nvPr/>
        </p:nvPicPr>
        <p:blipFill>
          <a:blip r:embed="rId1"/>
          <a:stretch>
            <a:fillRect/>
          </a:stretch>
        </p:blipFill>
        <p:spPr>
          <a:xfrm>
            <a:off x="4351020" y="1402080"/>
            <a:ext cx="4572000" cy="4572000"/>
          </a:xfrm>
          <a:prstGeom prst="rect">
            <a:avLst/>
          </a:prstGeom>
          <a:noFill/>
          <a:ln>
            <a:noFill/>
          </a:ln>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p>
            <a:pPr marL="571500" indent="-571500" algn="l">
              <a:lnSpc>
                <a:spcPct val="200000"/>
              </a:lnSpc>
              <a:buFont typeface="Arial" panose="020B0604020202020204" pitchFamily="34" charset="0"/>
              <a:buChar char="•"/>
            </a:pPr>
            <a:r>
              <a:rPr lang="zh-CN" altLang="en-US">
                <a:cs typeface="华文中宋" panose="02010600040101010101" charset="-122"/>
                <a:sym typeface="+mn-ea"/>
              </a:rPr>
              <a:t>机器学习定义</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solidFill>
                  <a:srgbClr val="C00000"/>
                </a:solidFill>
                <a:cs typeface="华文中宋" panose="02010600040101010101" charset="-122"/>
                <a:sym typeface="+mn-ea"/>
              </a:rPr>
              <a:t>学习方法</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cs typeface="华文中宋" panose="02010600040101010101" charset="-122"/>
                <a:sym typeface="+mn-ea"/>
              </a:rPr>
              <a:t>数学描述</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学习方法</a:t>
            </a:r>
            <a:endParaRPr lang="zh-CN" altLang="en-US"/>
          </a:p>
        </p:txBody>
      </p:sp>
      <p:pic>
        <p:nvPicPr>
          <p:cNvPr id="3" name="内容占位符 2"/>
          <p:cNvPicPr>
            <a:picLocks noChangeAspect="1"/>
          </p:cNvPicPr>
          <p:nvPr>
            <p:ph sz="quarter" idx="1"/>
          </p:nvPr>
        </p:nvPicPr>
        <p:blipFill>
          <a:blip r:embed="rId1"/>
          <a:stretch>
            <a:fillRect/>
          </a:stretch>
        </p:blipFill>
        <p:spPr>
          <a:xfrm>
            <a:off x="2285365" y="1401445"/>
            <a:ext cx="4572000" cy="457200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sym typeface="+mn-ea"/>
              </a:rPr>
              <a:t>特征选择</a:t>
            </a:r>
            <a:endParaRPr lang="zh-CN" altLang="en-US"/>
          </a:p>
          <a:p>
            <a:endParaRPr lang="zh-CN" altLang="en-US"/>
          </a:p>
          <a:p>
            <a:r>
              <a:rPr lang="zh-CN" altLang="en-US">
                <a:sym typeface="+mn-ea"/>
              </a:rPr>
              <a:t>权重 </a:t>
            </a:r>
            <a:r>
              <a:rPr>
                <a:sym typeface="+mn-ea"/>
              </a:rPr>
              <a:t>Weight</a:t>
            </a:r>
            <a:endParaRPr lang="zh-CN" altLang="en-US"/>
          </a:p>
          <a:p>
            <a:endParaRPr lang="zh-CN" altLang="en-US"/>
          </a:p>
          <a:p>
            <a:r>
              <a:rPr lang="zh-CN" altLang="en-US">
                <a:sym typeface="+mn-ea"/>
              </a:rPr>
              <a:t>自动调整？</a:t>
            </a:r>
            <a:endParaRPr lang="zh-CN" altLang="en-US"/>
          </a:p>
          <a:p/>
        </p:txBody>
      </p:sp>
      <p:pic>
        <p:nvPicPr>
          <p:cNvPr id="4" name="内容占位符 2"/>
          <p:cNvPicPr>
            <a:picLocks noChangeAspect="1"/>
          </p:cNvPicPr>
          <p:nvPr/>
        </p:nvPicPr>
        <p:blipFill>
          <a:blip r:embed="rId1"/>
          <a:stretch>
            <a:fillRect/>
          </a:stretch>
        </p:blipFill>
        <p:spPr>
          <a:xfrm>
            <a:off x="4222750" y="1465580"/>
            <a:ext cx="4572000" cy="4572000"/>
          </a:xfrm>
          <a:prstGeom prst="rect">
            <a:avLst/>
          </a:prstGeom>
          <a:noFill/>
          <a:ln>
            <a:noFill/>
          </a:ln>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sym typeface="+mn-ea"/>
              </a:rPr>
              <a:t>前馈 </a:t>
            </a:r>
            <a:r>
              <a:rPr>
                <a:sym typeface="+mn-ea"/>
              </a:rPr>
              <a:t>Forward</a:t>
            </a:r>
            <a:endParaRPr lang="en-US" altLang="zh-CN"/>
          </a:p>
          <a:p>
            <a:endParaRPr lang="en-US" altLang="zh-CN"/>
          </a:p>
          <a:p>
            <a:r>
              <a:rPr lang="zh-CN" altLang="en-US">
                <a:sym typeface="+mn-ea"/>
              </a:rPr>
              <a:t>推理 </a:t>
            </a:r>
            <a:r>
              <a:rPr>
                <a:sym typeface="+mn-ea"/>
              </a:rPr>
              <a:t>Inference</a:t>
            </a:r>
            <a:endParaRPr lang="en-US" altLang="zh-CN"/>
          </a:p>
          <a:p>
            <a:endParaRPr lang="zh-CN" altLang="en-US"/>
          </a:p>
          <a:p>
            <a:r>
              <a:rPr lang="zh-CN" altLang="en-US">
                <a:sym typeface="+mn-ea"/>
              </a:rPr>
              <a:t>预测 </a:t>
            </a:r>
            <a:r>
              <a:rPr>
                <a:sym typeface="+mn-ea"/>
              </a:rPr>
              <a:t>Prediction</a:t>
            </a:r>
            <a:endParaRPr lang="en-US" altLang="zh-CN"/>
          </a:p>
          <a:p/>
        </p:txBody>
      </p:sp>
      <p:pic>
        <p:nvPicPr>
          <p:cNvPr id="4" name="内容占位符 2"/>
          <p:cNvPicPr>
            <a:picLocks noChangeAspect="1"/>
          </p:cNvPicPr>
          <p:nvPr/>
        </p:nvPicPr>
        <p:blipFill>
          <a:blip r:embed="rId1"/>
          <a:stretch>
            <a:fillRect/>
          </a:stretch>
        </p:blipFill>
        <p:spPr>
          <a:xfrm>
            <a:off x="4268470" y="1402080"/>
            <a:ext cx="4572000" cy="4572000"/>
          </a:xfrm>
          <a:prstGeom prst="rect">
            <a:avLst/>
          </a:prstGeom>
          <a:noFill/>
          <a:ln>
            <a:noFill/>
          </a:ln>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sym typeface="+mn-ea"/>
              </a:rPr>
              <a:t>反馈 </a:t>
            </a:r>
            <a:r>
              <a:rPr>
                <a:sym typeface="+mn-ea"/>
              </a:rPr>
              <a:t>Backward</a:t>
            </a:r>
            <a:endParaRPr lang="en-US" altLang="zh-CN"/>
          </a:p>
          <a:p>
            <a:endParaRPr lang="en-US" altLang="zh-CN"/>
          </a:p>
          <a:p>
            <a:r>
              <a:rPr lang="zh-CN" altLang="en-US">
                <a:sym typeface="+mn-ea"/>
              </a:rPr>
              <a:t>优化</a:t>
            </a:r>
            <a:endParaRPr lang="zh-CN" altLang="en-US"/>
          </a:p>
          <a:p>
            <a:endParaRPr lang="zh-CN" altLang="en-US"/>
          </a:p>
          <a:p>
            <a:r>
              <a:rPr lang="zh-CN" altLang="en-US">
                <a:sym typeface="+mn-ea"/>
              </a:rPr>
              <a:t>调节 </a:t>
            </a:r>
            <a:r>
              <a:rPr>
                <a:sym typeface="+mn-ea"/>
              </a:rPr>
              <a:t>Tune</a:t>
            </a:r>
            <a:endParaRPr lang="en-US" altLang="zh-CN"/>
          </a:p>
          <a:p/>
        </p:txBody>
      </p:sp>
      <p:pic>
        <p:nvPicPr>
          <p:cNvPr id="4" name="内容占位符 2"/>
          <p:cNvPicPr>
            <a:picLocks noChangeAspect="1"/>
          </p:cNvPicPr>
          <p:nvPr/>
        </p:nvPicPr>
        <p:blipFill>
          <a:blip r:embed="rId1"/>
          <a:stretch>
            <a:fillRect/>
          </a:stretch>
        </p:blipFill>
        <p:spPr>
          <a:xfrm>
            <a:off x="3488690" y="1058545"/>
            <a:ext cx="5403215" cy="5403215"/>
          </a:xfrm>
          <a:prstGeom prst="rect">
            <a:avLst/>
          </a:prstGeom>
          <a:noFill/>
          <a:ln>
            <a:noFill/>
          </a:ln>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3" name="内容占位符 2"/>
          <p:cNvSpPr>
            <a:spLocks noGrp="1"/>
          </p:cNvSpPr>
          <p:nvPr>
            <p:ph sz="quarter" idx="1"/>
          </p:nvPr>
        </p:nvSpPr>
        <p:spPr/>
        <p:txBody>
          <a:bodyPr/>
          <a:p>
            <a:r>
              <a:rPr lang="zh-CN" altLang="en-US">
                <a:sym typeface="+mn-ea"/>
              </a:rPr>
              <a:t>迭代优化</a:t>
            </a:r>
            <a:endParaRPr lang="zh-CN" altLang="en-US"/>
          </a:p>
          <a:p>
            <a:endParaRPr lang="zh-CN" altLang="en-US"/>
          </a:p>
          <a:p>
            <a:r>
              <a:rPr lang="zh-CN" altLang="en-US">
                <a:sym typeface="+mn-ea"/>
              </a:rPr>
              <a:t>反向传播 </a:t>
            </a:r>
            <a:endParaRPr lang="zh-CN" altLang="en-US">
              <a:sym typeface="+mn-ea"/>
            </a:endParaRPr>
          </a:p>
          <a:p>
            <a:pPr lvl="1"/>
            <a:r>
              <a:rPr>
                <a:sym typeface="+mn-ea"/>
              </a:rPr>
              <a:t>Back</a:t>
            </a:r>
            <a:r>
              <a:rPr lang="en-US">
                <a:sym typeface="+mn-ea"/>
              </a:rPr>
              <a:t>-</a:t>
            </a:r>
            <a:r>
              <a:rPr lang="en-US" altLang="zh-CN">
                <a:sym typeface="+mn-ea"/>
              </a:rPr>
              <a:t>P</a:t>
            </a:r>
            <a:r>
              <a:rPr>
                <a:sym typeface="+mn-ea"/>
              </a:rPr>
              <a:t>ropagation, </a:t>
            </a:r>
            <a:br>
              <a:rPr>
                <a:sym typeface="+mn-ea"/>
              </a:rPr>
            </a:br>
            <a:r>
              <a:rPr>
                <a:sym typeface="+mn-ea"/>
              </a:rPr>
              <a:t>BP </a:t>
            </a:r>
            <a:endParaRPr lang="en-US" altLang="zh-CN"/>
          </a:p>
          <a:p>
            <a:endParaRPr lang="zh-CN" altLang="en-US"/>
          </a:p>
        </p:txBody>
      </p:sp>
      <p:pic>
        <p:nvPicPr>
          <p:cNvPr id="4" name="内容占位符 2"/>
          <p:cNvPicPr>
            <a:picLocks noChangeAspect="1"/>
          </p:cNvPicPr>
          <p:nvPr/>
        </p:nvPicPr>
        <p:blipFill>
          <a:blip r:embed="rId1"/>
          <a:stretch>
            <a:fillRect/>
          </a:stretch>
        </p:blipFill>
        <p:spPr>
          <a:xfrm>
            <a:off x="3616325" y="1050290"/>
            <a:ext cx="5275580" cy="5275580"/>
          </a:xfrm>
          <a:prstGeom prst="rect">
            <a:avLst/>
          </a:prstGeom>
          <a:noFill/>
          <a:ln>
            <a:noFill/>
          </a:ln>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sym typeface="+mn-ea"/>
              </a:rPr>
              <a:t>学习算法类型</a:t>
            </a:r>
            <a:endParaRPr lang="zh-CN" altLang="en-US"/>
          </a:p>
          <a:p>
            <a:endParaRPr lang="zh-CN" altLang="en-US"/>
          </a:p>
          <a:p>
            <a:pPr lvl="0"/>
            <a:r>
              <a:rPr lang="zh-CN" altLang="en-US">
                <a:sym typeface="+mn-ea"/>
              </a:rPr>
              <a:t>有监督学习</a:t>
            </a:r>
            <a:endParaRPr lang="zh-CN" altLang="en-US"/>
          </a:p>
          <a:p>
            <a:pPr lvl="0"/>
            <a:endParaRPr lang="zh-CN" altLang="en-US"/>
          </a:p>
          <a:p>
            <a:pPr lvl="0"/>
            <a:r>
              <a:rPr lang="zh-CN" altLang="en-US">
                <a:sym typeface="+mn-ea"/>
              </a:rPr>
              <a:t>无监督学习</a:t>
            </a:r>
            <a:endParaRPr lang="zh-CN" altLang="en-US"/>
          </a:p>
          <a:p>
            <a:pPr lvl="0"/>
            <a:endParaRPr lang="zh-CN" altLang="en-US"/>
          </a:p>
          <a:p>
            <a:pPr lvl="0"/>
            <a:r>
              <a:rPr lang="zh-CN" altLang="en-US">
                <a:sym typeface="+mn-ea"/>
              </a:rPr>
              <a:t>强化学习</a:t>
            </a:r>
            <a:endParaRPr lang="zh-CN" altLang="en-US"/>
          </a:p>
          <a:p/>
        </p:txBody>
      </p:sp>
      <p:pic>
        <p:nvPicPr>
          <p:cNvPr id="4" name="内容占位符 2"/>
          <p:cNvPicPr>
            <a:picLocks noChangeAspect="1"/>
          </p:cNvPicPr>
          <p:nvPr/>
        </p:nvPicPr>
        <p:blipFill>
          <a:blip r:embed="rId1"/>
          <a:stretch>
            <a:fillRect/>
          </a:stretch>
        </p:blipFill>
        <p:spPr>
          <a:xfrm>
            <a:off x="3550285" y="1035050"/>
            <a:ext cx="5341620" cy="5341620"/>
          </a:xfrm>
          <a:prstGeom prst="rect">
            <a:avLst/>
          </a:prstGeom>
          <a:noFill/>
          <a:ln>
            <a:noFill/>
          </a:ln>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2"/>
          <p:cNvPicPr>
            <a:picLocks noChangeAspect="1"/>
          </p:cNvPicPr>
          <p:nvPr/>
        </p:nvPicPr>
        <p:blipFill>
          <a:blip r:embed="rId1"/>
          <a:stretch>
            <a:fillRect/>
          </a:stretch>
        </p:blipFill>
        <p:spPr>
          <a:xfrm>
            <a:off x="3689985" y="1058545"/>
            <a:ext cx="5293995" cy="5293995"/>
          </a:xfrm>
          <a:prstGeom prst="rect">
            <a:avLst/>
          </a:prstGeom>
          <a:noFill/>
          <a:ln>
            <a:noFill/>
          </a:ln>
        </p:spPr>
      </p:pic>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t> </a:t>
            </a:r>
            <a:r>
              <a:rPr lang="zh-CN" altLang="en-US"/>
              <a:t>有监督学习</a:t>
            </a:r>
            <a:endParaRPr lang="zh-CN" altLang="en-US"/>
          </a:p>
          <a:p>
            <a:pPr lvl="1"/>
            <a:r>
              <a:t>Supervised Learning</a:t>
            </a:r>
            <a:endParaRPr lang="en-US" altLang="zh-CN"/>
          </a:p>
          <a:p>
            <a:pPr lvl="1"/>
            <a:r>
              <a:rPr lang="zh-CN" altLang="en-US"/>
              <a:t>要求大量的有标记数据</a:t>
            </a:r>
            <a:endParaRPr lang="zh-CN" altLang="en-US"/>
          </a:p>
          <a:p>
            <a:pPr lvl="1"/>
            <a:endParaRPr lang="en-US" altLang="zh-CN"/>
          </a:p>
          <a:p>
            <a:r>
              <a:rPr lang="zh-CN" altLang="en-US"/>
              <a:t>应用</a:t>
            </a:r>
            <a:endParaRPr lang="zh-CN" altLang="en-US"/>
          </a:p>
          <a:p>
            <a:pPr lvl="1"/>
            <a:r>
              <a:rPr lang="zh-CN" altLang="en-US"/>
              <a:t>图像分类</a:t>
            </a:r>
            <a:endParaRPr lang="zh-CN" altLang="en-US"/>
          </a:p>
          <a:p>
            <a:pPr lvl="1"/>
            <a:r>
              <a:rPr lang="zh-CN" altLang="en-US"/>
              <a:t>人脸识别</a:t>
            </a:r>
            <a:endParaRPr lang="zh-CN" altLang="en-US"/>
          </a:p>
          <a:p>
            <a:pPr marL="457200" lvl="1" indent="0">
              <a:buNone/>
            </a:pPr>
            <a:endParaRPr lang="zh-CN" altLang="en-US"/>
          </a:p>
          <a:p>
            <a:endParaRPr lang="zh-CN" alt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p>
            <a:pPr marL="571500" indent="-571500" algn="l">
              <a:lnSpc>
                <a:spcPct val="200000"/>
              </a:lnSpc>
              <a:buFont typeface="Arial" panose="020B0604020202020204" pitchFamily="34" charset="0"/>
              <a:buChar char="•"/>
            </a:pPr>
            <a:r>
              <a:rPr lang="zh-CN" altLang="en-US"/>
              <a:t>机器学习定义</a:t>
            </a:r>
            <a:endParaRPr lang="zh-CN" altLang="en-US"/>
          </a:p>
          <a:p>
            <a:pPr marL="571500" indent="-571500" algn="l">
              <a:lnSpc>
                <a:spcPct val="200000"/>
              </a:lnSpc>
              <a:buFont typeface="Arial" panose="020B0604020202020204" pitchFamily="34" charset="0"/>
              <a:buChar char="•"/>
            </a:pPr>
            <a:r>
              <a:rPr lang="zh-CN" altLang="en-US"/>
              <a:t>学习方法</a:t>
            </a:r>
            <a:endParaRPr lang="zh-CN" altLang="en-US"/>
          </a:p>
          <a:p>
            <a:pPr marL="571500" indent="-571500" algn="l">
              <a:lnSpc>
                <a:spcPct val="200000"/>
              </a:lnSpc>
              <a:buFont typeface="Arial" panose="020B0604020202020204" pitchFamily="34" charset="0"/>
              <a:buChar char="•"/>
            </a:pPr>
            <a:r>
              <a:rPr lang="zh-CN" altLang="en-US"/>
              <a:t>数学描述</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机器学习定义</a:t>
            </a:r>
            <a:endParaRPr lang="zh-CN" altLang="en-US"/>
          </a:p>
        </p:txBody>
      </p:sp>
      <p:sp>
        <p:nvSpPr>
          <p:cNvPr id="2" name="内容占位符 1"/>
          <p:cNvSpPr/>
          <p:nvPr>
            <p:ph sz="quarter" idx="1"/>
          </p:nvPr>
        </p:nvSpPr>
        <p:spPr>
          <a:xfrm>
            <a:off x="252095" y="1108710"/>
            <a:ext cx="3787140" cy="4937760"/>
          </a:xfrm>
        </p:spPr>
        <p:txBody>
          <a:bodyPr/>
          <a:p>
            <a:r>
              <a:t> </a:t>
            </a:r>
            <a:r>
              <a:rPr lang="zh-CN" altLang="en-US"/>
              <a:t>有监督学习</a:t>
            </a:r>
            <a:endParaRPr lang="zh-CN" altLang="en-US"/>
          </a:p>
          <a:p>
            <a:pPr lvl="1"/>
            <a:r>
              <a:t>Supervised Learning</a:t>
            </a:r>
            <a:endParaRPr lang="en-US" altLang="zh-CN"/>
          </a:p>
          <a:p>
            <a:pPr lvl="1"/>
            <a:r>
              <a:rPr lang="zh-CN" altLang="en-US"/>
              <a:t>要求大量的有标记数据</a:t>
            </a:r>
            <a:endParaRPr lang="zh-CN" altLang="en-US"/>
          </a:p>
          <a:p>
            <a:pPr lvl="1"/>
            <a:endParaRPr lang="en-US" altLang="zh-CN"/>
          </a:p>
          <a:p>
            <a:r>
              <a:rPr lang="zh-CN" altLang="en-US"/>
              <a:t>应用</a:t>
            </a:r>
            <a:endParaRPr lang="zh-CN" altLang="en-US"/>
          </a:p>
          <a:p>
            <a:pPr lvl="1"/>
            <a:r>
              <a:rPr lang="zh-CN" altLang="en-US"/>
              <a:t>图像分类</a:t>
            </a:r>
            <a:endParaRPr lang="zh-CN" altLang="en-US"/>
          </a:p>
          <a:p>
            <a:pPr lvl="1"/>
            <a:r>
              <a:rPr lang="zh-CN" altLang="en-US"/>
              <a:t>人脸识别</a:t>
            </a:r>
            <a:endParaRPr lang="zh-CN" altLang="en-US"/>
          </a:p>
          <a:p>
            <a:pPr marL="457200" lvl="1" indent="0">
              <a:buNone/>
            </a:pPr>
            <a:endParaRPr lang="zh-CN" altLang="en-US"/>
          </a:p>
          <a:p>
            <a:endParaRPr lang="zh-CN" altLang="en-US"/>
          </a:p>
        </p:txBody>
      </p:sp>
      <p:pic>
        <p:nvPicPr>
          <p:cNvPr id="3" name="内容占位符 3"/>
          <p:cNvPicPr>
            <a:picLocks noChangeAspect="1"/>
          </p:cNvPicPr>
          <p:nvPr/>
        </p:nvPicPr>
        <p:blipFill>
          <a:blip r:embed="rId1"/>
          <a:stretch>
            <a:fillRect/>
          </a:stretch>
        </p:blipFill>
        <p:spPr>
          <a:xfrm>
            <a:off x="3989070" y="1301115"/>
            <a:ext cx="5045710" cy="5045710"/>
          </a:xfrm>
          <a:prstGeom prst="rect">
            <a:avLst/>
          </a:prstGeom>
          <a:noFill/>
          <a:ln>
            <a:noFill/>
          </a:ln>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t>有监督学习</a:t>
            </a:r>
            <a:endParaRPr lang="zh-CN" altLang="en-US"/>
          </a:p>
          <a:p>
            <a:pPr lvl="1"/>
            <a:r>
              <a:t>Supervised Learning</a:t>
            </a:r>
            <a:endParaRPr lang="en-US" altLang="zh-CN"/>
          </a:p>
          <a:p>
            <a:pPr lvl="1"/>
            <a:r>
              <a:rPr lang="zh-CN" altLang="en-US"/>
              <a:t>要求大量的有标记数据</a:t>
            </a:r>
            <a:endParaRPr lang="zh-CN" altLang="en-US"/>
          </a:p>
          <a:p>
            <a:pPr lvl="1"/>
            <a:endParaRPr lang="en-US" altLang="zh-CN"/>
          </a:p>
          <a:p>
            <a:r>
              <a:rPr lang="zh-CN" altLang="en-US"/>
              <a:t>应用</a:t>
            </a:r>
            <a:endParaRPr lang="zh-CN" altLang="en-US"/>
          </a:p>
          <a:p>
            <a:pPr lvl="1"/>
            <a:r>
              <a:rPr lang="zh-CN" altLang="en-US"/>
              <a:t>图像分类</a:t>
            </a:r>
            <a:endParaRPr lang="zh-CN" altLang="en-US"/>
          </a:p>
          <a:p>
            <a:pPr lvl="1"/>
            <a:r>
              <a:rPr lang="zh-CN" altLang="en-US"/>
              <a:t>人脸识别</a:t>
            </a:r>
            <a:endParaRPr lang="zh-CN" altLang="en-US"/>
          </a:p>
          <a:p>
            <a:pPr marL="457200" lvl="1" indent="0">
              <a:buNone/>
            </a:pPr>
            <a:endParaRPr lang="zh-CN" altLang="en-US"/>
          </a:p>
          <a:p>
            <a:pPr marL="0" indent="0">
              <a:buNone/>
            </a:pPr>
            <a:endParaRPr lang="zh-CN" altLang="en-US"/>
          </a:p>
        </p:txBody>
      </p:sp>
      <p:pic>
        <p:nvPicPr>
          <p:cNvPr id="3" name="内容占位符 3"/>
          <p:cNvPicPr>
            <a:picLocks noChangeAspect="1"/>
          </p:cNvPicPr>
          <p:nvPr/>
        </p:nvPicPr>
        <p:blipFill>
          <a:blip r:embed="rId1"/>
          <a:stretch>
            <a:fillRect/>
          </a:stretch>
        </p:blipFill>
        <p:spPr>
          <a:xfrm>
            <a:off x="3959225" y="1321435"/>
            <a:ext cx="5031740" cy="5031740"/>
          </a:xfrm>
          <a:prstGeom prst="rect">
            <a:avLst/>
          </a:prstGeom>
          <a:noFill/>
          <a:ln>
            <a:noFill/>
          </a:ln>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t>无监督学习</a:t>
            </a:r>
            <a:endParaRPr lang="zh-CN" altLang="en-US"/>
          </a:p>
          <a:p>
            <a:pPr lvl="1"/>
            <a:r>
              <a:t>Unsupervised </a:t>
            </a:r>
            <a:br/>
            <a:r>
              <a:t>Learning</a:t>
            </a:r>
            <a:endParaRPr lang="en-US" altLang="zh-CN"/>
          </a:p>
          <a:p>
            <a:endParaRPr lang="en-US" altLang="zh-CN"/>
          </a:p>
          <a:p>
            <a:r>
              <a:rPr lang="zh-CN" altLang="en-US"/>
              <a:t>应用</a:t>
            </a:r>
            <a:endParaRPr lang="zh-CN" altLang="en-US"/>
          </a:p>
          <a:p>
            <a:pPr lvl="1"/>
            <a:r>
              <a:rPr lang="zh-CN" altLang="en-US"/>
              <a:t>电影推荐</a:t>
            </a:r>
            <a:endParaRPr lang="zh-CN" altLang="en-US"/>
          </a:p>
          <a:p>
            <a:pPr lvl="1"/>
            <a:r>
              <a:rPr lang="zh-CN" altLang="en-US"/>
              <a:t>音乐推荐</a:t>
            </a:r>
            <a:endParaRPr lang="zh-CN" altLang="en-US"/>
          </a:p>
          <a:p>
            <a:pPr lvl="1"/>
            <a:r>
              <a:rPr lang="zh-CN" altLang="en-US"/>
              <a:t>朋友圈</a:t>
            </a:r>
            <a:endParaRPr lang="zh-CN" altLang="en-US"/>
          </a:p>
          <a:p>
            <a:pPr marL="0" indent="0">
              <a:buNone/>
            </a:pPr>
            <a:r>
              <a:rPr>
                <a:solidFill>
                  <a:srgbClr val="C00000"/>
                </a:solidFill>
              </a:rPr>
              <a:t> </a:t>
            </a:r>
            <a:endParaRPr>
              <a:solidFill>
                <a:srgbClr val="C00000"/>
              </a:solidFill>
            </a:endParaRPr>
          </a:p>
          <a:p>
            <a:r>
              <a:rPr lang="zh-CN" altLang="en-US"/>
              <a:t>物以类聚、人以群分</a:t>
            </a:r>
            <a:endParaRPr lang="zh-CN" altLang="en-US"/>
          </a:p>
        </p:txBody>
      </p:sp>
      <p:pic>
        <p:nvPicPr>
          <p:cNvPr id="4" name="内容占位符 2"/>
          <p:cNvPicPr>
            <a:picLocks noChangeAspect="1"/>
          </p:cNvPicPr>
          <p:nvPr/>
        </p:nvPicPr>
        <p:blipFill>
          <a:blip r:embed="rId1"/>
          <a:stretch>
            <a:fillRect/>
          </a:stretch>
        </p:blipFill>
        <p:spPr>
          <a:xfrm>
            <a:off x="4312285" y="1356360"/>
            <a:ext cx="4699000" cy="4699000"/>
          </a:xfrm>
          <a:prstGeom prst="rect">
            <a:avLst/>
          </a:prstGeom>
          <a:noFill/>
          <a:ln>
            <a:noFill/>
          </a:ln>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t>无监督学习</a:t>
            </a:r>
            <a:endParaRPr lang="zh-CN" altLang="en-US"/>
          </a:p>
          <a:p>
            <a:pPr lvl="1"/>
            <a:r>
              <a:t>Unsupervised </a:t>
            </a:r>
            <a:br/>
            <a:r>
              <a:t>Learning</a:t>
            </a:r>
            <a:endParaRPr lang="en-US" altLang="zh-CN"/>
          </a:p>
          <a:p>
            <a:endParaRPr lang="en-US" altLang="zh-CN"/>
          </a:p>
          <a:p>
            <a:r>
              <a:rPr lang="zh-CN" altLang="en-US"/>
              <a:t>应用</a:t>
            </a:r>
            <a:endParaRPr lang="zh-CN" altLang="en-US"/>
          </a:p>
          <a:p>
            <a:pPr lvl="1"/>
            <a:r>
              <a:rPr lang="zh-CN" altLang="en-US"/>
              <a:t>电影推荐</a:t>
            </a:r>
            <a:endParaRPr lang="zh-CN" altLang="en-US"/>
          </a:p>
          <a:p>
            <a:pPr lvl="1"/>
            <a:r>
              <a:rPr lang="zh-CN" altLang="en-US"/>
              <a:t>音乐推荐</a:t>
            </a:r>
            <a:endParaRPr lang="zh-CN" altLang="en-US"/>
          </a:p>
          <a:p>
            <a:pPr lvl="1"/>
            <a:r>
              <a:rPr lang="zh-CN" altLang="en-US"/>
              <a:t>朋友圈</a:t>
            </a:r>
            <a:endParaRPr lang="zh-CN" altLang="en-US"/>
          </a:p>
        </p:txBody>
      </p:sp>
      <p:pic>
        <p:nvPicPr>
          <p:cNvPr id="4" name="内容占位符 2"/>
          <p:cNvPicPr>
            <a:picLocks noChangeAspect="1"/>
          </p:cNvPicPr>
          <p:nvPr/>
        </p:nvPicPr>
        <p:blipFill>
          <a:blip r:embed="rId1"/>
          <a:stretch>
            <a:fillRect/>
          </a:stretch>
        </p:blipFill>
        <p:spPr>
          <a:xfrm>
            <a:off x="4213225" y="1318895"/>
            <a:ext cx="4572000" cy="4572000"/>
          </a:xfrm>
          <a:prstGeom prst="rect">
            <a:avLst/>
          </a:prstGeom>
          <a:noFill/>
          <a:ln>
            <a:noFill/>
          </a:ln>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4" name="内容占位符 3"/>
          <p:cNvSpPr/>
          <p:nvPr>
            <p:ph sz="quarter" idx="1"/>
          </p:nvPr>
        </p:nvSpPr>
        <p:spPr/>
        <p:txBody>
          <a:bodyPr/>
          <a:p>
            <a:r>
              <a:t> </a:t>
            </a:r>
            <a:r>
              <a:rPr lang="zh-CN" altLang="en-US"/>
              <a:t>无监督学习</a:t>
            </a:r>
            <a:endParaRPr lang="zh-CN" altLang="en-US"/>
          </a:p>
          <a:p>
            <a:pPr lvl="1"/>
            <a:r>
              <a:t>Unsupervised </a:t>
            </a:r>
            <a:br/>
            <a:r>
              <a:t>Learning</a:t>
            </a:r>
            <a:endParaRPr lang="en-US" altLang="zh-CN"/>
          </a:p>
          <a:p>
            <a:endParaRPr lang="en-US" altLang="zh-CN"/>
          </a:p>
          <a:p>
            <a:r>
              <a:rPr lang="zh-CN" altLang="en-US"/>
              <a:t>应用</a:t>
            </a:r>
            <a:endParaRPr lang="zh-CN" altLang="en-US"/>
          </a:p>
          <a:p>
            <a:pPr lvl="1"/>
            <a:r>
              <a:rPr lang="zh-CN" altLang="en-US"/>
              <a:t>电影推荐</a:t>
            </a:r>
            <a:endParaRPr lang="zh-CN" altLang="en-US"/>
          </a:p>
          <a:p>
            <a:pPr lvl="1"/>
            <a:r>
              <a:rPr lang="zh-CN" altLang="en-US"/>
              <a:t>音乐推荐</a:t>
            </a:r>
            <a:endParaRPr lang="zh-CN" altLang="en-US"/>
          </a:p>
          <a:p>
            <a:pPr lvl="1"/>
            <a:r>
              <a:rPr lang="zh-CN" altLang="en-US"/>
              <a:t>朋友圈</a:t>
            </a:r>
            <a:endParaRPr lang="zh-CN" altLang="en-US"/>
          </a:p>
          <a:p>
            <a:endParaRPr lang="zh-CN" altLang="en-US"/>
          </a:p>
        </p:txBody>
      </p:sp>
      <p:pic>
        <p:nvPicPr>
          <p:cNvPr id="8" name="内容占位符 4"/>
          <p:cNvPicPr>
            <a:picLocks noChangeAspect="1"/>
          </p:cNvPicPr>
          <p:nvPr/>
        </p:nvPicPr>
        <p:blipFill>
          <a:blip r:embed="rId1"/>
          <a:stretch>
            <a:fillRect/>
          </a:stretch>
        </p:blipFill>
        <p:spPr>
          <a:xfrm>
            <a:off x="3378200" y="993140"/>
            <a:ext cx="5425440" cy="5425440"/>
          </a:xfrm>
          <a:prstGeom prst="rect">
            <a:avLst/>
          </a:prstGeom>
          <a:noFill/>
          <a:ln>
            <a:noFill/>
          </a:ln>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pic>
        <p:nvPicPr>
          <p:cNvPr id="4" name="内容占位符 2"/>
          <p:cNvPicPr>
            <a:picLocks noChangeAspect="1"/>
          </p:cNvPicPr>
          <p:nvPr/>
        </p:nvPicPr>
        <p:blipFill>
          <a:blip r:embed="rId1"/>
          <a:stretch>
            <a:fillRect/>
          </a:stretch>
        </p:blipFill>
        <p:spPr>
          <a:xfrm>
            <a:off x="3862070" y="1205865"/>
            <a:ext cx="4951095" cy="4951095"/>
          </a:xfrm>
          <a:prstGeom prst="rect">
            <a:avLst/>
          </a:prstGeom>
          <a:noFill/>
          <a:ln>
            <a:noFill/>
          </a:ln>
        </p:spPr>
      </p:pic>
      <p:sp>
        <p:nvSpPr>
          <p:cNvPr id="3" name="内容占位符 2"/>
          <p:cNvSpPr/>
          <p:nvPr>
            <p:ph sz="quarter" idx="1"/>
          </p:nvPr>
        </p:nvSpPr>
        <p:spPr/>
        <p:txBody>
          <a:bodyPr/>
          <a:p>
            <a:r>
              <a:rPr>
                <a:sym typeface="+mn-ea"/>
              </a:rPr>
              <a:t> </a:t>
            </a:r>
            <a:r>
              <a:rPr lang="zh-CN" altLang="en-US">
                <a:sym typeface="+mn-ea"/>
              </a:rPr>
              <a:t>强化学习</a:t>
            </a:r>
            <a:endParaRPr lang="zh-CN" altLang="en-US"/>
          </a:p>
          <a:p>
            <a:pPr lvl="1"/>
            <a:r>
              <a:rPr>
                <a:sym typeface="+mn-ea"/>
              </a:rPr>
              <a:t>Reinforcement </a:t>
            </a:r>
            <a:br>
              <a:rPr>
                <a:sym typeface="+mn-ea"/>
              </a:rPr>
            </a:br>
            <a:r>
              <a:rPr>
                <a:sym typeface="+mn-ea"/>
              </a:rPr>
              <a:t>Lea</a:t>
            </a:r>
            <a:r>
              <a:rPr lang="en-US">
                <a:sym typeface="+mn-ea"/>
              </a:rPr>
              <a:t>r</a:t>
            </a:r>
            <a:r>
              <a:rPr>
                <a:sym typeface="+mn-ea"/>
              </a:rPr>
              <a:t>ning</a:t>
            </a:r>
            <a:endParaRPr lang="en-US" altLang="zh-CN"/>
          </a:p>
          <a:p>
            <a:pPr lvl="1"/>
            <a:endParaRPr lang="en-US" altLang="zh-CN"/>
          </a:p>
          <a:p>
            <a:pPr lvl="0"/>
            <a:r>
              <a:rPr lang="zh-CN" altLang="en-US">
                <a:sym typeface="+mn-ea"/>
              </a:rPr>
              <a:t>应用</a:t>
            </a:r>
            <a:endParaRPr lang="zh-CN" altLang="en-US"/>
          </a:p>
          <a:p>
            <a:pPr lvl="1"/>
            <a:r>
              <a:rPr lang="zh-CN" altLang="en-US">
                <a:sym typeface="+mn-ea"/>
              </a:rPr>
              <a:t>游戏</a:t>
            </a:r>
            <a:r>
              <a:rPr>
                <a:sym typeface="+mn-ea"/>
              </a:rPr>
              <a:t>AI</a:t>
            </a:r>
            <a:r>
              <a:rPr lang="zh-CN" altLang="en-US">
                <a:sym typeface="+mn-ea"/>
              </a:rPr>
              <a:t>，如</a:t>
            </a:r>
            <a:br>
              <a:rPr lang="zh-CN" altLang="en-US">
                <a:sym typeface="+mn-ea"/>
              </a:rPr>
            </a:br>
            <a:r>
              <a:rPr>
                <a:sym typeface="+mn-ea"/>
              </a:rPr>
              <a:t>AlphaGo</a:t>
            </a:r>
            <a:r>
              <a:rPr lang="zh-CN" altLang="en-US">
                <a:sym typeface="+mn-ea"/>
              </a:rPr>
              <a:t>等</a:t>
            </a:r>
            <a:endParaRPr lang="zh-CN" altLang="en-US"/>
          </a:p>
          <a:p>
            <a:pPr lvl="1"/>
            <a:r>
              <a:rPr lang="zh-CN" altLang="en-US">
                <a:sym typeface="+mn-ea"/>
              </a:rPr>
              <a:t>机器人</a:t>
            </a:r>
            <a:endParaRPr lang="zh-CN" altLang="en-US"/>
          </a:p>
          <a:p>
            <a:endParaRPr lang="zh-CN" altLang="en-US"/>
          </a:p>
        </p:txBody>
      </p:sp>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pic>
        <p:nvPicPr>
          <p:cNvPr id="4" name="内容占位符 2"/>
          <p:cNvPicPr>
            <a:picLocks noChangeAspect="1"/>
          </p:cNvPicPr>
          <p:nvPr/>
        </p:nvPicPr>
        <p:blipFill>
          <a:blip r:embed="rId1"/>
          <a:stretch>
            <a:fillRect/>
          </a:stretch>
        </p:blipFill>
        <p:spPr>
          <a:xfrm>
            <a:off x="3604895" y="1066165"/>
            <a:ext cx="5287010" cy="5287010"/>
          </a:xfrm>
          <a:prstGeom prst="rect">
            <a:avLst/>
          </a:prstGeom>
          <a:noFill/>
          <a:ln>
            <a:noFill/>
          </a:ln>
        </p:spPr>
      </p:pic>
      <p:sp>
        <p:nvSpPr>
          <p:cNvPr id="3" name="内容占位符 2"/>
          <p:cNvSpPr/>
          <p:nvPr>
            <p:ph sz="quarter" idx="1"/>
          </p:nvPr>
        </p:nvSpPr>
        <p:spPr/>
        <p:txBody>
          <a:bodyPr/>
          <a:p>
            <a:r>
              <a:rPr>
                <a:sym typeface="+mn-ea"/>
              </a:rPr>
              <a:t> </a:t>
            </a:r>
            <a:r>
              <a:rPr lang="zh-CN" altLang="en-US">
                <a:sym typeface="+mn-ea"/>
              </a:rPr>
              <a:t>强化学习</a:t>
            </a:r>
            <a:endParaRPr lang="zh-CN" altLang="en-US"/>
          </a:p>
          <a:p>
            <a:pPr lvl="1"/>
            <a:r>
              <a:rPr>
                <a:sym typeface="+mn-ea"/>
              </a:rPr>
              <a:t>Reinforcement </a:t>
            </a:r>
            <a:br>
              <a:rPr>
                <a:sym typeface="+mn-ea"/>
              </a:rPr>
            </a:br>
            <a:r>
              <a:rPr>
                <a:sym typeface="+mn-ea"/>
              </a:rPr>
              <a:t>Lea</a:t>
            </a:r>
            <a:r>
              <a:rPr lang="en-US">
                <a:sym typeface="+mn-ea"/>
              </a:rPr>
              <a:t>r</a:t>
            </a:r>
            <a:r>
              <a:rPr>
                <a:sym typeface="+mn-ea"/>
              </a:rPr>
              <a:t>ning</a:t>
            </a:r>
            <a:endParaRPr lang="en-US" altLang="zh-CN"/>
          </a:p>
          <a:p>
            <a:pPr lvl="1"/>
            <a:endParaRPr lang="en-US" altLang="zh-CN"/>
          </a:p>
          <a:p>
            <a:pPr lvl="0"/>
            <a:r>
              <a:rPr lang="zh-CN" altLang="en-US">
                <a:sym typeface="+mn-ea"/>
              </a:rPr>
              <a:t>应用</a:t>
            </a:r>
            <a:endParaRPr lang="zh-CN" altLang="en-US"/>
          </a:p>
          <a:p>
            <a:pPr lvl="1"/>
            <a:r>
              <a:rPr lang="zh-CN" altLang="en-US">
                <a:sym typeface="+mn-ea"/>
              </a:rPr>
              <a:t>游戏</a:t>
            </a:r>
            <a:r>
              <a:rPr>
                <a:sym typeface="+mn-ea"/>
              </a:rPr>
              <a:t>AI</a:t>
            </a:r>
            <a:r>
              <a:rPr lang="zh-CN" altLang="en-US">
                <a:sym typeface="+mn-ea"/>
              </a:rPr>
              <a:t>，如</a:t>
            </a:r>
            <a:br>
              <a:rPr lang="zh-CN" altLang="en-US">
                <a:sym typeface="+mn-ea"/>
              </a:rPr>
            </a:br>
            <a:r>
              <a:rPr>
                <a:sym typeface="+mn-ea"/>
              </a:rPr>
              <a:t>AlphaGo</a:t>
            </a:r>
            <a:r>
              <a:rPr lang="zh-CN" altLang="en-US">
                <a:sym typeface="+mn-ea"/>
              </a:rPr>
              <a:t>等</a:t>
            </a:r>
            <a:endParaRPr lang="zh-CN" altLang="en-US"/>
          </a:p>
          <a:p>
            <a:pPr lvl="1"/>
            <a:r>
              <a:rPr lang="zh-CN" altLang="en-US">
                <a:sym typeface="+mn-ea"/>
              </a:rPr>
              <a:t>机器人</a:t>
            </a:r>
            <a:endParaRPr lang="zh-CN" altLang="en-US"/>
          </a:p>
          <a:p>
            <a:endParaRPr lang="zh-CN" altLang="en-US"/>
          </a:p>
        </p:txBody>
      </p:sp>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pic>
        <p:nvPicPr>
          <p:cNvPr id="3" name="内容占位符 7"/>
          <p:cNvPicPr>
            <a:picLocks noChangeAspect="1"/>
          </p:cNvPicPr>
          <p:nvPr/>
        </p:nvPicPr>
        <p:blipFill>
          <a:blip r:embed="rId1"/>
          <a:stretch>
            <a:fillRect/>
          </a:stretch>
        </p:blipFill>
        <p:spPr>
          <a:xfrm>
            <a:off x="3597275" y="1058545"/>
            <a:ext cx="5294630" cy="5294630"/>
          </a:xfrm>
          <a:prstGeom prst="rect">
            <a:avLst/>
          </a:prstGeom>
          <a:noFill/>
          <a:ln>
            <a:noFill/>
          </a:ln>
        </p:spPr>
      </p:pic>
      <p:sp>
        <p:nvSpPr>
          <p:cNvPr id="5" name="内容占位符 4"/>
          <p:cNvSpPr/>
          <p:nvPr>
            <p:ph sz="quarter" idx="1"/>
          </p:nvPr>
        </p:nvSpPr>
        <p:spPr/>
        <p:txBody>
          <a:bodyPr/>
          <a:p>
            <a:r>
              <a:rPr>
                <a:sym typeface="+mn-ea"/>
              </a:rPr>
              <a:t> </a:t>
            </a:r>
            <a:r>
              <a:rPr lang="zh-CN" altLang="en-US">
                <a:sym typeface="+mn-ea"/>
              </a:rPr>
              <a:t>强化学习</a:t>
            </a:r>
            <a:endParaRPr lang="zh-CN" altLang="en-US"/>
          </a:p>
          <a:p>
            <a:pPr lvl="1"/>
            <a:r>
              <a:rPr>
                <a:sym typeface="+mn-ea"/>
              </a:rPr>
              <a:t>Reinforcement </a:t>
            </a:r>
            <a:br>
              <a:rPr>
                <a:sym typeface="+mn-ea"/>
              </a:rPr>
            </a:br>
            <a:r>
              <a:rPr>
                <a:sym typeface="+mn-ea"/>
              </a:rPr>
              <a:t>Lea</a:t>
            </a:r>
            <a:r>
              <a:rPr lang="en-US">
                <a:sym typeface="+mn-ea"/>
              </a:rPr>
              <a:t>r</a:t>
            </a:r>
            <a:r>
              <a:rPr>
                <a:sym typeface="+mn-ea"/>
              </a:rPr>
              <a:t>ning</a:t>
            </a:r>
            <a:endParaRPr lang="en-US" altLang="zh-CN"/>
          </a:p>
          <a:p>
            <a:pPr lvl="1"/>
            <a:endParaRPr lang="en-US" altLang="zh-CN"/>
          </a:p>
          <a:p>
            <a:pPr lvl="0"/>
            <a:r>
              <a:rPr lang="zh-CN" altLang="en-US">
                <a:sym typeface="+mn-ea"/>
              </a:rPr>
              <a:t>应用</a:t>
            </a:r>
            <a:endParaRPr lang="zh-CN" altLang="en-US"/>
          </a:p>
          <a:p>
            <a:pPr lvl="1"/>
            <a:r>
              <a:rPr lang="zh-CN" altLang="en-US">
                <a:sym typeface="+mn-ea"/>
              </a:rPr>
              <a:t>游戏</a:t>
            </a:r>
            <a:r>
              <a:rPr>
                <a:sym typeface="+mn-ea"/>
              </a:rPr>
              <a:t>AI</a:t>
            </a:r>
            <a:r>
              <a:rPr lang="zh-CN" altLang="en-US">
                <a:sym typeface="+mn-ea"/>
              </a:rPr>
              <a:t>，如</a:t>
            </a:r>
            <a:br>
              <a:rPr lang="zh-CN" altLang="en-US">
                <a:sym typeface="+mn-ea"/>
              </a:rPr>
            </a:br>
            <a:r>
              <a:rPr>
                <a:sym typeface="+mn-ea"/>
              </a:rPr>
              <a:t>AlphaGo</a:t>
            </a:r>
            <a:r>
              <a:rPr lang="zh-CN" altLang="en-US">
                <a:sym typeface="+mn-ea"/>
              </a:rPr>
              <a:t>等</a:t>
            </a:r>
            <a:endParaRPr lang="zh-CN" altLang="en-US"/>
          </a:p>
          <a:p>
            <a:pPr lvl="1"/>
            <a:r>
              <a:rPr lang="zh-CN" altLang="en-US">
                <a:sym typeface="+mn-ea"/>
              </a:rPr>
              <a:t>机器人</a:t>
            </a:r>
            <a:endParaRPr lang="zh-CN" altLang="en-US"/>
          </a:p>
          <a:p>
            <a:endParaRPr lang="zh-CN" altLang="en-US"/>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4670ffa3d2092a2768618dc7a63918a"/>
          <p:cNvPicPr>
            <a:picLocks noChangeAspect="1"/>
          </p:cNvPicPr>
          <p:nvPr/>
        </p:nvPicPr>
        <p:blipFill>
          <a:blip r:embed="rId1"/>
          <a:stretch>
            <a:fillRect/>
          </a:stretch>
        </p:blipFill>
        <p:spPr>
          <a:xfrm>
            <a:off x="-523875" y="100965"/>
            <a:ext cx="4592955" cy="2870200"/>
          </a:xfrm>
          <a:prstGeom prst="rect">
            <a:avLst/>
          </a:prstGeom>
        </p:spPr>
      </p:pic>
      <p:pic>
        <p:nvPicPr>
          <p:cNvPr id="4" name="图片 3" descr="342cc7ff4fde4d985730fa2307403266"/>
          <p:cNvPicPr>
            <a:picLocks noChangeAspect="1"/>
          </p:cNvPicPr>
          <p:nvPr/>
        </p:nvPicPr>
        <p:blipFill>
          <a:blip r:embed="rId2"/>
          <a:stretch>
            <a:fillRect/>
          </a:stretch>
        </p:blipFill>
        <p:spPr>
          <a:xfrm>
            <a:off x="163830" y="3282950"/>
            <a:ext cx="3802380" cy="3067050"/>
          </a:xfrm>
          <a:prstGeom prst="rect">
            <a:avLst/>
          </a:prstGeom>
        </p:spPr>
      </p:pic>
      <p:pic>
        <p:nvPicPr>
          <p:cNvPr id="8" name="图片 7" descr="c8a26907028a6941e3213bac757e61e3"/>
          <p:cNvPicPr>
            <a:picLocks noChangeAspect="1"/>
          </p:cNvPicPr>
          <p:nvPr/>
        </p:nvPicPr>
        <p:blipFill>
          <a:blip r:embed="rId3"/>
          <a:stretch>
            <a:fillRect/>
          </a:stretch>
        </p:blipFill>
        <p:spPr>
          <a:xfrm>
            <a:off x="4233545" y="3289300"/>
            <a:ext cx="4754880" cy="3061335"/>
          </a:xfrm>
          <a:prstGeom prst="rect">
            <a:avLst/>
          </a:prstGeom>
        </p:spPr>
      </p:pic>
      <p:pic>
        <p:nvPicPr>
          <p:cNvPr id="13" name="图片 12" descr="1ac30d8e73472edfe1b5032efac343ef"/>
          <p:cNvPicPr>
            <a:picLocks noChangeAspect="1"/>
          </p:cNvPicPr>
          <p:nvPr/>
        </p:nvPicPr>
        <p:blipFill>
          <a:blip r:embed="rId4"/>
          <a:stretch>
            <a:fillRect/>
          </a:stretch>
        </p:blipFill>
        <p:spPr>
          <a:xfrm>
            <a:off x="4233545" y="385445"/>
            <a:ext cx="4763135" cy="2044065"/>
          </a:xfrm>
          <a:prstGeom prst="rect">
            <a:avLst/>
          </a:prstGeom>
        </p:spPr>
      </p:pic>
    </p:spTree>
    <p:custDataLst>
      <p:tags r:id="rId5"/>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机器学习定义</a:t>
            </a:r>
            <a:endParaRPr lang="zh-CN" altLang="en-US"/>
          </a:p>
        </p:txBody>
      </p:sp>
      <p:sp>
        <p:nvSpPr>
          <p:cNvPr id="3" name="内容占位符 2"/>
          <p:cNvSpPr>
            <a:spLocks noGrp="1"/>
          </p:cNvSpPr>
          <p:nvPr>
            <p:ph sz="quarter" idx="1"/>
          </p:nvPr>
        </p:nvSpPr>
        <p:spPr/>
        <p:txBody>
          <a:bodyPr/>
          <a:p>
            <a:r>
              <a:rPr lang="en-US" altLang="zh-CN"/>
              <a:t>“</a:t>
            </a:r>
            <a:r>
              <a:t>好</a:t>
            </a:r>
            <a:r>
              <a:rPr lang="en-US" altLang="zh-CN"/>
              <a:t>”</a:t>
            </a:r>
            <a:r>
              <a:t>数据！</a:t>
            </a:r>
          </a:p>
        </p:txBody>
      </p:sp>
      <p:pic>
        <p:nvPicPr>
          <p:cNvPr id="9" name="图片 8"/>
          <p:cNvPicPr>
            <a:picLocks noChangeAspect="1"/>
          </p:cNvPicPr>
          <p:nvPr/>
        </p:nvPicPr>
        <p:blipFill>
          <a:blip r:embed="rId1"/>
          <a:stretch>
            <a:fillRect/>
          </a:stretch>
        </p:blipFill>
        <p:spPr>
          <a:xfrm>
            <a:off x="344170" y="2012950"/>
            <a:ext cx="4144010" cy="4144010"/>
          </a:xfrm>
          <a:prstGeom prst="rect">
            <a:avLst/>
          </a:prstGeom>
        </p:spPr>
      </p:pic>
      <p:pic>
        <p:nvPicPr>
          <p:cNvPr id="10" name="图片 9"/>
          <p:cNvPicPr>
            <a:picLocks noChangeAspect="1"/>
          </p:cNvPicPr>
          <p:nvPr/>
        </p:nvPicPr>
        <p:blipFill>
          <a:blip r:embed="rId2"/>
          <a:stretch>
            <a:fillRect/>
          </a:stretch>
        </p:blipFill>
        <p:spPr>
          <a:xfrm>
            <a:off x="4625340" y="2012950"/>
            <a:ext cx="4144010" cy="4144010"/>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p>
            <a:pPr marL="571500" indent="-571500" algn="l">
              <a:lnSpc>
                <a:spcPct val="200000"/>
              </a:lnSpc>
              <a:buFont typeface="Arial" panose="020B0604020202020204" pitchFamily="34" charset="0"/>
              <a:buChar char="•"/>
            </a:pPr>
            <a:r>
              <a:rPr lang="zh-CN" altLang="en-US">
                <a:solidFill>
                  <a:srgbClr val="C00000"/>
                </a:solidFill>
                <a:cs typeface="华文中宋" panose="02010600040101010101" charset="-122"/>
                <a:sym typeface="+mn-ea"/>
              </a:rPr>
              <a:t>机器学习定义</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cs typeface="华文中宋" panose="02010600040101010101" charset="-122"/>
                <a:sym typeface="+mn-ea"/>
              </a:rPr>
              <a:t>学习方法</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cs typeface="华文中宋" panose="02010600040101010101" charset="-122"/>
                <a:sym typeface="+mn-ea"/>
              </a:rPr>
              <a:t>数学描述</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3" name="内容占位符 2"/>
          <p:cNvSpPr>
            <a:spLocks noGrp="1"/>
          </p:cNvSpPr>
          <p:nvPr>
            <p:ph sz="quarter" idx="1"/>
          </p:nvPr>
        </p:nvSpPr>
        <p:spPr/>
        <p:txBody>
          <a:bodyPr/>
          <a:p>
            <a:r>
              <a:rPr lang="en-US" altLang="zh-CN"/>
              <a:t>“</a:t>
            </a:r>
            <a:r>
              <a:t>好</a:t>
            </a:r>
            <a:r>
              <a:rPr lang="en-US" altLang="zh-CN"/>
              <a:t>”</a:t>
            </a:r>
            <a:r>
              <a:t>数据！</a:t>
            </a:r>
          </a:p>
        </p:txBody>
      </p:sp>
      <p:pic>
        <p:nvPicPr>
          <p:cNvPr id="2" name="图片 1"/>
          <p:cNvPicPr>
            <a:picLocks noChangeAspect="1"/>
          </p:cNvPicPr>
          <p:nvPr/>
        </p:nvPicPr>
        <p:blipFill>
          <a:blip r:embed="rId1"/>
          <a:stretch>
            <a:fillRect/>
          </a:stretch>
        </p:blipFill>
        <p:spPr>
          <a:xfrm>
            <a:off x="4665345" y="1973580"/>
            <a:ext cx="4191000" cy="4191000"/>
          </a:xfrm>
          <a:prstGeom prst="rect">
            <a:avLst/>
          </a:prstGeom>
        </p:spPr>
      </p:pic>
      <p:pic>
        <p:nvPicPr>
          <p:cNvPr id="4" name="图片 3"/>
          <p:cNvPicPr>
            <a:picLocks noChangeAspect="1"/>
          </p:cNvPicPr>
          <p:nvPr/>
        </p:nvPicPr>
        <p:blipFill>
          <a:blip r:embed="rId2"/>
          <a:stretch>
            <a:fillRect/>
          </a:stretch>
        </p:blipFill>
        <p:spPr>
          <a:xfrm>
            <a:off x="457200" y="1973580"/>
            <a:ext cx="4191000" cy="4191000"/>
          </a:xfrm>
          <a:prstGeom prst="rect">
            <a:avLst/>
          </a:prstGeom>
        </p:spPr>
      </p:pic>
    </p:spTree>
    <p:custDataLst>
      <p:tags r:id="rId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3" name="内容占位符 2"/>
          <p:cNvSpPr>
            <a:spLocks noGrp="1"/>
          </p:cNvSpPr>
          <p:nvPr>
            <p:ph sz="quarter" idx="1"/>
          </p:nvPr>
        </p:nvSpPr>
        <p:spPr/>
        <p:txBody>
          <a:bodyPr/>
          <a:p>
            <a:r>
              <a:rPr lang="en-US" altLang="zh-CN"/>
              <a:t>“</a:t>
            </a:r>
            <a:r>
              <a:t>好</a:t>
            </a:r>
            <a:r>
              <a:rPr lang="en-US" altLang="zh-CN"/>
              <a:t>”</a:t>
            </a:r>
            <a:r>
              <a:t>数据！</a:t>
            </a:r>
          </a:p>
        </p:txBody>
      </p:sp>
      <p:pic>
        <p:nvPicPr>
          <p:cNvPr id="9" name="图片 8"/>
          <p:cNvPicPr>
            <a:picLocks noChangeAspect="1"/>
          </p:cNvPicPr>
          <p:nvPr/>
        </p:nvPicPr>
        <p:blipFill>
          <a:blip r:embed="rId1"/>
          <a:stretch>
            <a:fillRect/>
          </a:stretch>
        </p:blipFill>
        <p:spPr>
          <a:xfrm>
            <a:off x="380365" y="2049145"/>
            <a:ext cx="4107815" cy="4107815"/>
          </a:xfrm>
          <a:prstGeom prst="rect">
            <a:avLst/>
          </a:prstGeom>
        </p:spPr>
      </p:pic>
      <p:pic>
        <p:nvPicPr>
          <p:cNvPr id="10" name="图片 9"/>
          <p:cNvPicPr>
            <a:picLocks noChangeAspect="1"/>
          </p:cNvPicPr>
          <p:nvPr/>
        </p:nvPicPr>
        <p:blipFill>
          <a:blip r:embed="rId2"/>
          <a:stretch>
            <a:fillRect/>
          </a:stretch>
        </p:blipFill>
        <p:spPr>
          <a:xfrm>
            <a:off x="4578985" y="2049145"/>
            <a:ext cx="4107815" cy="4107815"/>
          </a:xfrm>
          <a:prstGeom prst="rect">
            <a:avLst/>
          </a:prstGeom>
        </p:spPr>
      </p:pic>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sz="quarter" idx="1"/>
          </p:nvPr>
        </p:nvSpPr>
        <p:spPr/>
        <p:txBody>
          <a:bodyPr>
            <a:normAutofit/>
          </a:bodyPr>
          <a:lstStyle/>
          <a:p>
            <a:r>
              <a:rPr lang="zh-CN" altLang="en-US" dirty="0" smtClean="0"/>
              <a:t>例</a:t>
            </a:r>
            <a:r>
              <a:rPr lang="en-US" altLang="zh-CN" dirty="0" smtClean="0"/>
              <a:t>1</a:t>
            </a:r>
            <a:r>
              <a:rPr lang="zh-CN" altLang="en-US" dirty="0" smtClean="0"/>
              <a:t>：同学</a:t>
            </a:r>
            <a:r>
              <a:rPr lang="en-US" altLang="zh-CN" dirty="0" smtClean="0"/>
              <a:t>A</a:t>
            </a:r>
            <a:r>
              <a:rPr lang="zh-CN" altLang="en-US" dirty="0" smtClean="0"/>
              <a:t>是否会观看？</a:t>
            </a:r>
            <a:endParaRPr lang="en-US" altLang="zh-CN" dirty="0" smtClean="0"/>
          </a:p>
        </p:txBody>
      </p:sp>
      <p:pic>
        <p:nvPicPr>
          <p:cNvPr id="4" name="图片 3"/>
          <p:cNvPicPr>
            <a:picLocks noChangeAspect="1"/>
          </p:cNvPicPr>
          <p:nvPr/>
        </p:nvPicPr>
        <p:blipFill>
          <a:blip r:embed="rId1"/>
          <a:srcRect t="19160" b="10441"/>
          <a:stretch>
            <a:fillRect/>
          </a:stretch>
        </p:blipFill>
        <p:spPr>
          <a:xfrm>
            <a:off x="1214755" y="1764665"/>
            <a:ext cx="6715125" cy="43922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sz="quarter" idx="1"/>
          </p:nvPr>
        </p:nvSpPr>
        <p:spPr/>
        <p:txBody>
          <a:bodyPr>
            <a:normAutofit lnSpcReduction="10000"/>
          </a:bodyPr>
          <a:lstStyle/>
          <a:p>
            <a:r>
              <a:rPr lang="zh-CN" altLang="en-US" dirty="0" smtClean="0"/>
              <a:t>例</a:t>
            </a:r>
            <a:r>
              <a:rPr lang="en-US" altLang="zh-CN" dirty="0" smtClean="0"/>
              <a:t>1</a:t>
            </a:r>
            <a:r>
              <a:rPr lang="zh-CN" altLang="en-US" dirty="0" smtClean="0"/>
              <a:t>：</a:t>
            </a:r>
            <a:endParaRPr lang="en-US" altLang="zh-CN" dirty="0"/>
          </a:p>
          <a:p>
            <a:pPr lvl="1"/>
            <a:r>
              <a:rPr lang="zh-CN" altLang="en-US" dirty="0"/>
              <a:t>同学</a:t>
            </a:r>
            <a:r>
              <a:rPr lang="en-US" altLang="zh-CN" dirty="0"/>
              <a:t>A</a:t>
            </a:r>
            <a:r>
              <a:rPr lang="zh-CN" altLang="en-US" dirty="0"/>
              <a:t>是否会观看</a:t>
            </a:r>
            <a:r>
              <a:rPr lang="en-US" altLang="zh-CN" dirty="0"/>
              <a:t>《</a:t>
            </a:r>
            <a:r>
              <a:rPr lang="zh-CN" altLang="en-US" dirty="0"/>
              <a:t>爱的迫降</a:t>
            </a:r>
            <a:r>
              <a:rPr lang="en-US" altLang="zh-CN" dirty="0"/>
              <a:t>》</a:t>
            </a:r>
            <a:r>
              <a:rPr lang="zh-CN" altLang="en-US" dirty="0"/>
              <a:t>？</a:t>
            </a:r>
            <a:endParaRPr lang="en-US" altLang="zh-CN" dirty="0"/>
          </a:p>
          <a:p>
            <a:pPr lvl="1"/>
            <a:r>
              <a:rPr lang="zh-CN" altLang="en-US" dirty="0"/>
              <a:t>判断依据？</a:t>
            </a:r>
            <a:endParaRPr lang="zh-CN" altLang="en-US" dirty="0"/>
          </a:p>
        </p:txBody>
      </p:sp>
      <p:pic>
        <p:nvPicPr>
          <p:cNvPr id="5" name="图片 4"/>
          <p:cNvPicPr>
            <a:picLocks noChangeAspect="1"/>
          </p:cNvPicPr>
          <p:nvPr/>
        </p:nvPicPr>
        <p:blipFill>
          <a:blip r:embed="rId1"/>
          <a:stretch>
            <a:fillRect/>
          </a:stretch>
        </p:blipFill>
        <p:spPr>
          <a:xfrm>
            <a:off x="817245" y="3219450"/>
            <a:ext cx="4451985" cy="2781935"/>
          </a:xfrm>
          <a:prstGeom prst="rect">
            <a:avLst/>
          </a:prstGeom>
        </p:spPr>
      </p:pic>
      <p:pic>
        <p:nvPicPr>
          <p:cNvPr id="9" name="图片 8"/>
          <p:cNvPicPr>
            <a:picLocks noChangeAspect="1"/>
          </p:cNvPicPr>
          <p:nvPr/>
        </p:nvPicPr>
        <p:blipFill>
          <a:blip r:embed="rId2"/>
          <a:stretch>
            <a:fillRect/>
          </a:stretch>
        </p:blipFill>
        <p:spPr>
          <a:xfrm>
            <a:off x="5533390" y="2059305"/>
            <a:ext cx="3153410" cy="39420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sz="quarter" idx="1"/>
          </p:nvPr>
        </p:nvSpPr>
        <p:spPr/>
        <p:txBody>
          <a:bodyPr>
            <a:normAutofit lnSpcReduction="10000"/>
          </a:bodyPr>
          <a:lstStyle/>
          <a:p>
            <a:r>
              <a:rPr lang="zh-CN" altLang="en-US" dirty="0" smtClean="0"/>
              <a:t>例</a:t>
            </a:r>
            <a:r>
              <a:rPr lang="en-US" altLang="zh-CN" dirty="0" smtClean="0"/>
              <a:t>1</a:t>
            </a:r>
            <a:r>
              <a:rPr lang="zh-CN" altLang="en-US" dirty="0" smtClean="0"/>
              <a:t>：</a:t>
            </a:r>
            <a:endParaRPr lang="en-US" altLang="zh-CN" dirty="0"/>
          </a:p>
          <a:p>
            <a:pPr lvl="1"/>
            <a:r>
              <a:rPr lang="zh-CN" altLang="en-US" dirty="0"/>
              <a:t>同学</a:t>
            </a:r>
            <a:r>
              <a:rPr lang="en-US" altLang="zh-CN" dirty="0"/>
              <a:t>A</a:t>
            </a:r>
            <a:r>
              <a:rPr lang="zh-CN" altLang="en-US" dirty="0"/>
              <a:t>是否会观看</a:t>
            </a:r>
            <a:r>
              <a:rPr lang="en-US" altLang="zh-CN" dirty="0"/>
              <a:t>《</a:t>
            </a:r>
            <a:r>
              <a:rPr lang="zh-CN" altLang="en-US" dirty="0"/>
              <a:t>爱的迫降</a:t>
            </a:r>
            <a:r>
              <a:rPr lang="en-US" altLang="zh-CN" dirty="0"/>
              <a:t>》</a:t>
            </a:r>
            <a:r>
              <a:rPr lang="zh-CN" altLang="en-US" dirty="0"/>
              <a:t>？</a:t>
            </a:r>
            <a:endParaRPr lang="en-US" altLang="zh-CN" dirty="0"/>
          </a:p>
          <a:p>
            <a:pPr lvl="1"/>
            <a:r>
              <a:rPr lang="zh-CN" altLang="en-US" dirty="0"/>
              <a:t>判断依据</a:t>
            </a:r>
            <a:r>
              <a:rPr lang="zh-CN" altLang="en-US" dirty="0" smtClean="0"/>
              <a:t>：</a:t>
            </a:r>
            <a:endParaRPr lang="en-US" altLang="zh-CN" dirty="0" smtClean="0"/>
          </a:p>
          <a:p>
            <a:pPr lvl="2"/>
            <a:r>
              <a:rPr lang="en-US" altLang="zh-CN" dirty="0" smtClean="0"/>
              <a:t>1</a:t>
            </a:r>
            <a:r>
              <a:rPr lang="zh-CN" altLang="en-US" dirty="0"/>
              <a:t>）是否观看韩剧</a:t>
            </a:r>
            <a:r>
              <a:rPr lang="zh-CN" altLang="en-US" dirty="0" smtClean="0"/>
              <a:t>？</a:t>
            </a:r>
            <a:endParaRPr lang="en-US" altLang="zh-CN" dirty="0" smtClean="0"/>
          </a:p>
          <a:p>
            <a:pPr lvl="2"/>
            <a:r>
              <a:rPr lang="en-US" altLang="zh-CN" dirty="0" smtClean="0"/>
              <a:t>2</a:t>
            </a:r>
            <a:r>
              <a:rPr lang="zh-CN" altLang="en-US" dirty="0"/>
              <a:t>）</a:t>
            </a:r>
            <a:r>
              <a:rPr lang="zh-CN" altLang="en-US" dirty="0" smtClean="0"/>
              <a:t>是否喜欢孙艺珍</a:t>
            </a:r>
            <a:r>
              <a:rPr lang="en-US" altLang="zh-CN" dirty="0" smtClean="0"/>
              <a:t>/</a:t>
            </a:r>
            <a:r>
              <a:rPr lang="zh-CN" dirty="0" smtClean="0"/>
              <a:t>玄彬</a:t>
            </a:r>
            <a:r>
              <a:rPr lang="zh-CN" altLang="en-US" dirty="0" smtClean="0"/>
              <a:t>？</a:t>
            </a:r>
            <a:endParaRPr lang="zh-CN" altLang="en-US" dirty="0"/>
          </a:p>
        </p:txBody>
      </p:sp>
      <p:grpSp>
        <p:nvGrpSpPr>
          <p:cNvPr id="2049" name="组合 2048"/>
          <p:cNvGrpSpPr/>
          <p:nvPr/>
        </p:nvGrpSpPr>
        <p:grpSpPr>
          <a:xfrm>
            <a:off x="1405255" y="3686175"/>
            <a:ext cx="6002020" cy="2359660"/>
            <a:chOff x="1496901" y="3933056"/>
            <a:chExt cx="4533596" cy="2376264"/>
          </a:xfrm>
        </p:grpSpPr>
        <p:sp>
          <p:nvSpPr>
            <p:cNvPr id="4" name="椭圆 3"/>
            <p:cNvSpPr/>
            <p:nvPr/>
          </p:nvSpPr>
          <p:spPr>
            <a:xfrm>
              <a:off x="3023828" y="3933056"/>
              <a:ext cx="216024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观看</a:t>
              </a:r>
              <a:r>
                <a:rPr lang="zh-CN"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韩剧</a:t>
              </a: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椭圆 5"/>
            <p:cNvSpPr/>
            <p:nvPr/>
          </p:nvSpPr>
          <p:spPr>
            <a:xfrm>
              <a:off x="2097892"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喜欢？</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椭圆 6"/>
            <p:cNvSpPr/>
            <p:nvPr/>
          </p:nvSpPr>
          <p:spPr>
            <a:xfrm>
              <a:off x="4811097"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不看</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8" name="直接箭头连接符 7"/>
            <p:cNvCxnSpPr>
              <a:stCxn id="4" idx="4"/>
              <a:endCxn id="6" idx="0"/>
            </p:cNvCxnSpPr>
            <p:nvPr/>
          </p:nvCxnSpPr>
          <p:spPr>
            <a:xfrm flipH="1">
              <a:off x="2707592" y="4581128"/>
              <a:ext cx="139635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4" idx="4"/>
              <a:endCxn id="7" idx="0"/>
            </p:cNvCxnSpPr>
            <p:nvPr/>
          </p:nvCxnSpPr>
          <p:spPr>
            <a:xfrm>
              <a:off x="4103948" y="4581128"/>
              <a:ext cx="1316849"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84518" y="4643844"/>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Y</a:t>
              </a:r>
              <a:endParaRPr lang="en-US" altLang="zh-CN" sz="2000" dirty="0" smtClean="0">
                <a:latin typeface="Times New Roman" panose="02020603050405020304" pitchFamily="18" charset="0"/>
                <a:cs typeface="Times New Roman" panose="02020603050405020304" pitchFamily="18" charset="0"/>
              </a:endParaRPr>
            </a:p>
          </p:txBody>
        </p:sp>
        <p:sp>
          <p:nvSpPr>
            <p:cNvPr id="15" name="TextBox 14"/>
            <p:cNvSpPr txBox="1"/>
            <p:nvPr/>
          </p:nvSpPr>
          <p:spPr>
            <a:xfrm>
              <a:off x="4380081" y="4612486"/>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N</a:t>
              </a:r>
              <a:endParaRPr lang="en-US" altLang="zh-CN" sz="2000" dirty="0" smtClean="0">
                <a:latin typeface="Times New Roman" panose="02020603050405020304" pitchFamily="18" charset="0"/>
                <a:cs typeface="Times New Roman" panose="02020603050405020304" pitchFamily="18" charset="0"/>
              </a:endParaRPr>
            </a:p>
          </p:txBody>
        </p:sp>
        <p:sp>
          <p:nvSpPr>
            <p:cNvPr id="16" name="椭圆 15"/>
            <p:cNvSpPr/>
            <p:nvPr/>
          </p:nvSpPr>
          <p:spPr>
            <a:xfrm>
              <a:off x="149690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看</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椭圆 16"/>
            <p:cNvSpPr/>
            <p:nvPr/>
          </p:nvSpPr>
          <p:spPr>
            <a:xfrm>
              <a:off x="300213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不看</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箭头连接符 17"/>
            <p:cNvCxnSpPr>
              <a:stCxn id="6" idx="4"/>
              <a:endCxn id="16" idx="0"/>
            </p:cNvCxnSpPr>
            <p:nvPr/>
          </p:nvCxnSpPr>
          <p:spPr>
            <a:xfrm flipH="1">
              <a:off x="1954978" y="5445224"/>
              <a:ext cx="752614"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4"/>
              <a:endCxn id="17" idx="0"/>
            </p:cNvCxnSpPr>
            <p:nvPr/>
          </p:nvCxnSpPr>
          <p:spPr>
            <a:xfrm>
              <a:off x="2707592" y="5445224"/>
              <a:ext cx="75261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85937" y="5476582"/>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Y</a:t>
              </a:r>
              <a:endParaRPr lang="en-US" altLang="zh-CN" sz="2000" dirty="0" smtClean="0">
                <a:latin typeface="Times New Roman" panose="02020603050405020304" pitchFamily="18" charset="0"/>
                <a:cs typeface="Times New Roman" panose="02020603050405020304" pitchFamily="18" charset="0"/>
              </a:endParaRPr>
            </a:p>
          </p:txBody>
        </p:sp>
        <p:sp>
          <p:nvSpPr>
            <p:cNvPr id="21" name="TextBox 20"/>
            <p:cNvSpPr txBox="1"/>
            <p:nvPr/>
          </p:nvSpPr>
          <p:spPr>
            <a:xfrm>
              <a:off x="2826442" y="5475611"/>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N</a:t>
              </a:r>
              <a:endParaRPr lang="en-US" altLang="zh-CN" sz="2000" dirty="0" smtClean="0">
                <a:latin typeface="Times New Roman" panose="02020603050405020304" pitchFamily="18" charset="0"/>
                <a:cs typeface="Times New Roman" panose="02020603050405020304" pitchFamily="18" charset="0"/>
              </a:endParaRPr>
            </a:p>
          </p:txBody>
        </p:sp>
      </p:grpSp>
      <p:pic>
        <p:nvPicPr>
          <p:cNvPr id="9" name="图片 8"/>
          <p:cNvPicPr>
            <a:picLocks noChangeAspect="1"/>
          </p:cNvPicPr>
          <p:nvPr/>
        </p:nvPicPr>
        <p:blipFill>
          <a:blip r:embed="rId1"/>
          <a:stretch>
            <a:fillRect/>
          </a:stretch>
        </p:blipFill>
        <p:spPr>
          <a:xfrm>
            <a:off x="6833870" y="1427480"/>
            <a:ext cx="1852930" cy="231648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1000"/>
                                        <p:tgtEl>
                                          <p:spTgt spid="2049"/>
                                        </p:tgtEl>
                                      </p:cBhvr>
                                    </p:animEffect>
                                    <p:anim calcmode="lin" valueType="num">
                                      <p:cBhvr>
                                        <p:cTn id="8" dur="1000" fill="hold"/>
                                        <p:tgtEl>
                                          <p:spTgt spid="2049"/>
                                        </p:tgtEl>
                                        <p:attrNameLst>
                                          <p:attrName>ppt_x</p:attrName>
                                        </p:attrNameLst>
                                      </p:cBhvr>
                                      <p:tavLst>
                                        <p:tav tm="0">
                                          <p:val>
                                            <p:strVal val="#ppt_x"/>
                                          </p:val>
                                        </p:tav>
                                        <p:tav tm="100000">
                                          <p:val>
                                            <p:strVal val="#ppt_x"/>
                                          </p:val>
                                        </p:tav>
                                      </p:tavLst>
                                    </p:anim>
                                    <p:anim calcmode="lin" valueType="num">
                                      <p:cBhvr>
                                        <p:cTn id="9" dur="1000" fill="hold"/>
                                        <p:tgtEl>
                                          <p:spTgt spid="2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sz="quarter" idx="1"/>
          </p:nvPr>
        </p:nvSpPr>
        <p:spPr/>
        <p:txBody>
          <a:bodyPr>
            <a:normAutofit lnSpcReduction="10000"/>
          </a:bodyPr>
          <a:lstStyle/>
          <a:p>
            <a:r>
              <a:rPr lang="zh-CN" altLang="en-US" dirty="0" smtClean="0"/>
              <a:t>例</a:t>
            </a:r>
            <a:r>
              <a:rPr lang="en-US" altLang="zh-CN" dirty="0" smtClean="0"/>
              <a:t>1</a:t>
            </a:r>
            <a:r>
              <a:rPr lang="zh-CN" altLang="en-US" dirty="0" smtClean="0"/>
              <a:t>：</a:t>
            </a:r>
            <a:endParaRPr lang="en-US" altLang="zh-CN" dirty="0"/>
          </a:p>
          <a:p>
            <a:pPr lvl="1"/>
            <a:r>
              <a:rPr lang="zh-CN" altLang="en-US" dirty="0"/>
              <a:t>同学</a:t>
            </a:r>
            <a:r>
              <a:rPr lang="en-US" altLang="zh-CN" dirty="0"/>
              <a:t>A</a:t>
            </a:r>
            <a:r>
              <a:rPr lang="zh-CN" altLang="en-US" dirty="0"/>
              <a:t>是否会观看</a:t>
            </a:r>
            <a:r>
              <a:rPr lang="en-US" altLang="zh-CN" dirty="0"/>
              <a:t>《</a:t>
            </a:r>
            <a:r>
              <a:rPr lang="zh-CN" altLang="en-US" dirty="0">
                <a:sym typeface="+mn-ea"/>
              </a:rPr>
              <a:t>爱的迫降</a:t>
            </a:r>
            <a:r>
              <a:rPr lang="en-US" altLang="zh-CN" dirty="0"/>
              <a:t>》</a:t>
            </a:r>
            <a:r>
              <a:rPr lang="zh-CN" altLang="en-US" dirty="0"/>
              <a:t>？</a:t>
            </a:r>
            <a:endParaRPr lang="en-US" altLang="zh-CN" dirty="0"/>
          </a:p>
          <a:p>
            <a:pPr lvl="1"/>
            <a:r>
              <a:rPr lang="zh-CN" altLang="en-US" dirty="0"/>
              <a:t>判断依据</a:t>
            </a:r>
            <a:r>
              <a:rPr lang="zh-CN" altLang="en-US" dirty="0" smtClean="0"/>
              <a:t>：</a:t>
            </a:r>
            <a:endParaRPr lang="en-US" altLang="zh-CN" dirty="0" smtClean="0"/>
          </a:p>
          <a:p>
            <a:pPr lvl="2"/>
            <a:r>
              <a:rPr lang="en-US" altLang="zh-CN" dirty="0" smtClean="0">
                <a:sym typeface="+mn-ea"/>
              </a:rPr>
              <a:t>1</a:t>
            </a:r>
            <a:r>
              <a:rPr lang="zh-CN" altLang="en-US" dirty="0">
                <a:sym typeface="+mn-ea"/>
              </a:rPr>
              <a:t>）是否观看韩剧</a:t>
            </a:r>
            <a:r>
              <a:rPr lang="zh-CN" altLang="en-US" dirty="0" smtClean="0">
                <a:sym typeface="+mn-ea"/>
              </a:rPr>
              <a:t>？</a:t>
            </a:r>
            <a:endParaRPr lang="en-US" altLang="zh-CN" dirty="0" smtClean="0"/>
          </a:p>
          <a:p>
            <a:pPr lvl="2"/>
            <a:r>
              <a:rPr lang="en-US" altLang="zh-CN" dirty="0" smtClean="0">
                <a:sym typeface="+mn-ea"/>
              </a:rPr>
              <a:t>2</a:t>
            </a:r>
            <a:r>
              <a:rPr lang="zh-CN" altLang="en-US" dirty="0">
                <a:sym typeface="+mn-ea"/>
              </a:rPr>
              <a:t>）</a:t>
            </a:r>
            <a:r>
              <a:rPr lang="zh-CN" altLang="en-US" dirty="0" smtClean="0">
                <a:sym typeface="+mn-ea"/>
              </a:rPr>
              <a:t>是否喜欢孙艺珍</a:t>
            </a:r>
            <a:r>
              <a:rPr lang="en-US" altLang="zh-CN" dirty="0" smtClean="0">
                <a:sym typeface="+mn-ea"/>
              </a:rPr>
              <a:t>/</a:t>
            </a:r>
            <a:r>
              <a:rPr lang="zh-CN" dirty="0" smtClean="0">
                <a:sym typeface="+mn-ea"/>
              </a:rPr>
              <a:t>玄彬</a:t>
            </a:r>
            <a:r>
              <a:rPr lang="zh-CN" altLang="en-US" dirty="0" smtClean="0">
                <a:sym typeface="+mn-ea"/>
              </a:rPr>
              <a:t>？</a:t>
            </a:r>
            <a:endParaRPr lang="zh-CN" altLang="en-US" dirty="0"/>
          </a:p>
          <a:p>
            <a:pPr lvl="1"/>
            <a:r>
              <a:rPr lang="zh-CN" altLang="en-US" dirty="0" smtClean="0"/>
              <a:t>训练数据集（通过调查得到）</a:t>
            </a:r>
            <a:endParaRPr lang="en-US" altLang="zh-CN" dirty="0" smtClean="0"/>
          </a:p>
        </p:txBody>
      </p:sp>
      <p:graphicFrame>
        <p:nvGraphicFramePr>
          <p:cNvPr id="5" name="表格 4"/>
          <p:cNvGraphicFramePr>
            <a:graphicFrameLocks noGrp="1"/>
          </p:cNvGraphicFramePr>
          <p:nvPr>
            <p:custDataLst>
              <p:tags r:id="rId1"/>
            </p:custDataLst>
          </p:nvPr>
        </p:nvGraphicFramePr>
        <p:xfrm>
          <a:off x="870241" y="4185084"/>
          <a:ext cx="7645400" cy="1958340"/>
        </p:xfrm>
        <a:graphic>
          <a:graphicData uri="http://schemas.openxmlformats.org/drawingml/2006/table">
            <a:tbl>
              <a:tblPr firstRow="1" bandRow="1">
                <a:tableStyleId>{5C22544A-7EE6-4342-B048-85BDC9FD1C3A}</a:tableStyleId>
              </a:tblPr>
              <a:tblGrid>
                <a:gridCol w="1911350"/>
                <a:gridCol w="1911350"/>
                <a:gridCol w="1911350"/>
                <a:gridCol w="1911350"/>
              </a:tblGrid>
              <a:tr h="489585">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人</a:t>
                      </a:r>
                      <a:endParaRPr lang="zh-CN" altLang="en-US"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观看韩剧</a:t>
                      </a:r>
                      <a:endParaRPr lang="zh-CN" altLang="en-US"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好评</a:t>
                      </a:r>
                      <a:endParaRPr lang="zh-CN" altLang="en-US"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是否看</a:t>
                      </a:r>
                      <a:r>
                        <a:rPr lang="zh-CN" altLang="en-US" sz="1500" dirty="0">
                          <a:latin typeface="思源宋体" panose="02020400000000000000" charset="-122"/>
                          <a:ea typeface="思源宋体" panose="02020400000000000000" charset="-122"/>
                          <a:sym typeface="+mn-ea"/>
                        </a:rPr>
                        <a:t>爱的迫降</a:t>
                      </a:r>
                      <a:endParaRPr lang="zh-CN" altLang="en-US" sz="1500" dirty="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r>
              <a:tr h="489585">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同学</a:t>
                      </a:r>
                      <a:r>
                        <a:rPr lang="en-US" altLang="zh-CN" sz="1500" dirty="0" smtClean="0">
                          <a:latin typeface="思源宋体" panose="02020400000000000000" charset="-122"/>
                          <a:ea typeface="思源宋体" panose="02020400000000000000" charset="-122"/>
                          <a:cs typeface="思源宋体" panose="02020400000000000000" charset="-122"/>
                        </a:rPr>
                        <a:t>1</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是（</a:t>
                      </a:r>
                      <a:r>
                        <a:rPr lang="en-US" altLang="zh-CN" sz="1500" dirty="0" smtClean="0">
                          <a:latin typeface="思源宋体" panose="02020400000000000000" charset="-122"/>
                          <a:ea typeface="思源宋体" panose="02020400000000000000" charset="-122"/>
                          <a:cs typeface="思源宋体" panose="02020400000000000000" charset="-122"/>
                        </a:rPr>
                        <a:t>1</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是（</a:t>
                      </a:r>
                      <a:r>
                        <a:rPr lang="en-US" altLang="zh-CN" sz="1500" dirty="0" smtClean="0">
                          <a:latin typeface="思源宋体" panose="02020400000000000000" charset="-122"/>
                          <a:ea typeface="思源宋体" panose="02020400000000000000" charset="-122"/>
                          <a:cs typeface="思源宋体" panose="02020400000000000000" charset="-122"/>
                        </a:rPr>
                        <a:t>1</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是（</a:t>
                      </a:r>
                      <a:r>
                        <a:rPr lang="en-US" altLang="zh-CN" sz="1500" dirty="0" smtClean="0">
                          <a:latin typeface="思源宋体" panose="02020400000000000000" charset="-122"/>
                          <a:ea typeface="思源宋体" panose="02020400000000000000" charset="-122"/>
                          <a:cs typeface="思源宋体" panose="02020400000000000000" charset="-122"/>
                        </a:rPr>
                        <a:t>1</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r>
              <a:tr h="489585">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同学</a:t>
                      </a:r>
                      <a:r>
                        <a:rPr lang="en-US" altLang="zh-CN" sz="1500" dirty="0" smtClean="0">
                          <a:latin typeface="思源宋体" panose="02020400000000000000" charset="-122"/>
                          <a:ea typeface="思源宋体" panose="02020400000000000000" charset="-122"/>
                          <a:cs typeface="思源宋体" panose="02020400000000000000" charset="-122"/>
                        </a:rPr>
                        <a:t>2</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否（</a:t>
                      </a:r>
                      <a:r>
                        <a:rPr lang="en-US" altLang="zh-CN" sz="1500" dirty="0" smtClean="0">
                          <a:latin typeface="思源宋体" panose="02020400000000000000" charset="-122"/>
                          <a:ea typeface="思源宋体" panose="02020400000000000000" charset="-122"/>
                          <a:cs typeface="思源宋体" panose="02020400000000000000" charset="-122"/>
                        </a:rPr>
                        <a:t>0</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否（</a:t>
                      </a:r>
                      <a:r>
                        <a:rPr lang="en-US" altLang="zh-CN" sz="1500" dirty="0" smtClean="0">
                          <a:latin typeface="思源宋体" panose="02020400000000000000" charset="-122"/>
                          <a:ea typeface="思源宋体" panose="02020400000000000000" charset="-122"/>
                          <a:cs typeface="思源宋体" panose="02020400000000000000" charset="-122"/>
                        </a:rPr>
                        <a:t>0</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否（</a:t>
                      </a:r>
                      <a:r>
                        <a:rPr lang="en-US" altLang="zh-CN" sz="1500" dirty="0" smtClean="0">
                          <a:latin typeface="思源宋体" panose="02020400000000000000" charset="-122"/>
                          <a:ea typeface="思源宋体" panose="02020400000000000000" charset="-122"/>
                          <a:cs typeface="思源宋体" panose="02020400000000000000" charset="-122"/>
                        </a:rPr>
                        <a:t>0</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r>
              <a:tr h="489585">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r>
            </a:tbl>
          </a:graphicData>
        </a:graphic>
      </p:graphicFrame>
      <p:pic>
        <p:nvPicPr>
          <p:cNvPr id="9" name="图片 8"/>
          <p:cNvPicPr>
            <a:picLocks noChangeAspect="1"/>
          </p:cNvPicPr>
          <p:nvPr/>
        </p:nvPicPr>
        <p:blipFill>
          <a:blip r:embed="rId2"/>
          <a:stretch>
            <a:fillRect/>
          </a:stretch>
        </p:blipFill>
        <p:spPr>
          <a:xfrm>
            <a:off x="6833870" y="1427480"/>
            <a:ext cx="1852930" cy="23164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sz="quarter" idx="1"/>
          </p:nvPr>
        </p:nvSpPr>
        <p:spPr>
          <a:xfrm>
            <a:off x="252095" y="1079500"/>
            <a:ext cx="8229600" cy="564515"/>
          </a:xfrm>
        </p:spPr>
        <p:txBody>
          <a:bodyPr/>
          <a:lstStyle/>
          <a:p>
            <a:r>
              <a:rPr lang="zh-CN" altLang="en-US" dirty="0"/>
              <a:t>机器学习的基本</a:t>
            </a:r>
            <a:r>
              <a:rPr lang="zh-CN" altLang="en-US" dirty="0" smtClean="0"/>
              <a:t>术语 </a:t>
            </a:r>
            <a:r>
              <a:rPr lang="en-US" altLang="zh-CN" dirty="0" smtClean="0"/>
              <a:t>II</a:t>
            </a:r>
            <a:endParaRPr lang="en-US" altLang="zh-CN" dirty="0" smtClean="0"/>
          </a:p>
          <a:p>
            <a:pPr lvl="1"/>
            <a:endParaRPr lang="en-US" altLang="zh-CN" dirty="0"/>
          </a:p>
        </p:txBody>
      </p:sp>
      <p:graphicFrame>
        <p:nvGraphicFramePr>
          <p:cNvPr id="18" name="表格 17"/>
          <p:cNvGraphicFramePr>
            <a:graphicFrameLocks noGrp="1"/>
          </p:cNvGraphicFramePr>
          <p:nvPr>
            <p:custDataLst>
              <p:tags r:id="rId1"/>
            </p:custDataLst>
          </p:nvPr>
        </p:nvGraphicFramePr>
        <p:xfrm>
          <a:off x="350315" y="4020982"/>
          <a:ext cx="8455660" cy="2114550"/>
        </p:xfrm>
        <a:graphic>
          <a:graphicData uri="http://schemas.openxmlformats.org/drawingml/2006/table">
            <a:tbl>
              <a:tblPr firstRow="1" bandRow="1">
                <a:tableStyleId>{7DF18680-E054-41AD-8BC1-D1AEF772440D}</a:tableStyleId>
              </a:tblPr>
              <a:tblGrid>
                <a:gridCol w="4227830"/>
                <a:gridCol w="4227830"/>
              </a:tblGrid>
              <a:tr h="422910">
                <a:tc>
                  <a:txBody>
                    <a:bodyPr/>
                    <a:lstStyle/>
                    <a:p>
                      <a:pPr algn="ctr">
                        <a:buClrTx/>
                        <a:buSzTx/>
                        <a:buFontTx/>
                      </a:pPr>
                      <a:r>
                        <a:rPr lang="en-US" altLang="zh-CN" sz="1500" b="0" dirty="0" smtClean="0">
                          <a:solidFill>
                            <a:schemeClr val="bg1"/>
                          </a:solidFill>
                          <a:latin typeface="思源宋体" panose="02020400000000000000" charset="-122"/>
                          <a:ea typeface="思源宋体" panose="02020400000000000000" charset="-122"/>
                          <a:cs typeface="Times New Roman" panose="02020603050405020304" pitchFamily="18" charset="0"/>
                        </a:rPr>
                        <a:t>术语</a:t>
                      </a:r>
                      <a:endParaRPr lang="en-US" altLang="zh-CN" sz="1500" b="0" dirty="0" smtClean="0">
                        <a:solidFill>
                          <a:schemeClr val="bg1"/>
                        </a:solidFill>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buClrTx/>
                        <a:buSzTx/>
                        <a:buFontTx/>
                      </a:pPr>
                      <a:r>
                        <a:rPr lang="en-US" altLang="zh-CN" sz="1500" b="0" dirty="0" smtClean="0">
                          <a:solidFill>
                            <a:schemeClr val="bg1"/>
                          </a:solidFill>
                          <a:latin typeface="思源宋体" panose="02020400000000000000" charset="-122"/>
                          <a:ea typeface="思源宋体" panose="02020400000000000000" charset="-122"/>
                          <a:cs typeface="Times New Roman" panose="02020603050405020304" pitchFamily="18" charset="0"/>
                        </a:rPr>
                        <a:t>举例</a:t>
                      </a:r>
                      <a:endParaRPr lang="en-US" altLang="zh-CN" sz="1500" b="0" dirty="0" smtClean="0">
                        <a:solidFill>
                          <a:schemeClr val="bg1"/>
                        </a:solidFill>
                        <a:latin typeface="思源宋体" panose="02020400000000000000" charset="-122"/>
                        <a:ea typeface="思源宋体" panose="02020400000000000000" charset="-122"/>
                        <a:cs typeface="Times New Roman" panose="02020603050405020304" pitchFamily="18" charset="0"/>
                      </a:endParaRPr>
                    </a:p>
                  </a:txBody>
                  <a:tcPr marT="34290" marB="34290" anchor="ctr"/>
                </a:tc>
              </a:tr>
              <a:tr h="422910">
                <a:tc>
                  <a:txBody>
                    <a:bodyPr/>
                    <a:lstStyle/>
                    <a:p>
                      <a:pPr marL="0" marR="0" lvl="1" algn="ctr" rtl="0" eaLnBrk="1" fontAlgn="auto" latinLnBrk="0" hangingPunct="1">
                        <a:lnSpc>
                          <a:spcPct val="100000"/>
                        </a:lnSpc>
                        <a:spcBef>
                          <a:spcPts val="0"/>
                        </a:spcBef>
                        <a:buClrTx/>
                        <a:buSzTx/>
                        <a:buFontTx/>
                        <a:buNone/>
                      </a:pPr>
                      <a:r>
                        <a:rPr lang="en-US" altLang="zh-CN" sz="1500" dirty="0" smtClean="0">
                          <a:latin typeface="思源宋体" panose="02020400000000000000" charset="-122"/>
                          <a:ea typeface="思源宋体" panose="02020400000000000000" charset="-122"/>
                          <a:cs typeface="Times New Roman" panose="02020603050405020304" pitchFamily="18" charset="0"/>
                        </a:rPr>
                        <a:t>特征（Feature）</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buClrTx/>
                        <a:buSzTx/>
                        <a:buFontTx/>
                      </a:pPr>
                      <a:r>
                        <a:rPr lang="en-US" altLang="zh-CN" sz="1500" dirty="0" smtClean="0">
                          <a:latin typeface="思源宋体" panose="02020400000000000000" charset="-122"/>
                          <a:ea typeface="思源宋体" panose="02020400000000000000" charset="-122"/>
                          <a:cs typeface="Times New Roman" panose="02020603050405020304" pitchFamily="18" charset="0"/>
                        </a:rPr>
                        <a:t>观看，好评</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r>
              <a:tr h="422910">
                <a:tc>
                  <a:txBody>
                    <a:bodyPr/>
                    <a:lstStyle/>
                    <a:p>
                      <a:pPr marL="0" marR="0" lvl="1" algn="ctr" rtl="0" eaLnBrk="1" fontAlgn="auto" latinLnBrk="0" hangingPunct="1">
                        <a:lnSpc>
                          <a:spcPct val="100000"/>
                        </a:lnSpc>
                        <a:spcBef>
                          <a:spcPts val="0"/>
                        </a:spcBef>
                        <a:buClrTx/>
                        <a:buSzTx/>
                        <a:buFontTx/>
                        <a:buNone/>
                      </a:pPr>
                      <a:r>
                        <a:rPr lang="en-US" altLang="zh-CN" sz="1500" dirty="0" smtClean="0">
                          <a:latin typeface="思源宋体" panose="02020400000000000000" charset="-122"/>
                          <a:ea typeface="思源宋体" panose="02020400000000000000" charset="-122"/>
                          <a:cs typeface="Times New Roman" panose="02020603050405020304" pitchFamily="18" charset="0"/>
                        </a:rPr>
                        <a:t>特征值（Value）</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buClrTx/>
                        <a:buSzTx/>
                        <a:buFontTx/>
                      </a:pPr>
                      <a:r>
                        <a:rPr lang="en-US" altLang="zh-CN" sz="1500" dirty="0" smtClean="0">
                          <a:latin typeface="思源宋体" panose="02020400000000000000" charset="-122"/>
                          <a:ea typeface="思源宋体" panose="02020400000000000000" charset="-122"/>
                          <a:cs typeface="Times New Roman" panose="02020603050405020304" pitchFamily="18" charset="0"/>
                        </a:rPr>
                        <a:t>是（1），否（0）</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r>
              <a:tr h="422910">
                <a:tc>
                  <a:txBody>
                    <a:bodyPr/>
                    <a:lstStyle/>
                    <a:p>
                      <a:pPr marL="0" marR="0" lvl="1" algn="ctr" rtl="0" eaLnBrk="1" fontAlgn="auto" latinLnBrk="0" hangingPunct="1">
                        <a:lnSpc>
                          <a:spcPct val="100000"/>
                        </a:lnSpc>
                        <a:spcBef>
                          <a:spcPts val="0"/>
                        </a:spcBef>
                        <a:buClrTx/>
                        <a:buSzTx/>
                        <a:buFontTx/>
                        <a:buNone/>
                      </a:pPr>
                      <a:r>
                        <a:rPr lang="en-US" altLang="zh-CN" sz="1500" dirty="0" smtClean="0">
                          <a:latin typeface="思源宋体" panose="02020400000000000000" charset="-122"/>
                          <a:ea typeface="思源宋体" panose="02020400000000000000" charset="-122"/>
                          <a:cs typeface="Times New Roman" panose="02020603050405020304" pitchFamily="18" charset="0"/>
                        </a:rPr>
                        <a:t>标记（Label）</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buClrTx/>
                        <a:buSzTx/>
                        <a:buFontTx/>
                      </a:pPr>
                      <a:r>
                        <a:rPr lang="en-US" altLang="zh-CN" sz="1500" dirty="0" smtClean="0">
                          <a:latin typeface="思源宋体" panose="02020400000000000000" charset="-122"/>
                          <a:ea typeface="思源宋体" panose="02020400000000000000" charset="-122"/>
                          <a:cs typeface="Times New Roman" panose="02020603050405020304" pitchFamily="18" charset="0"/>
                        </a:rPr>
                        <a:t>看（1），不看（0）</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r>
              <a:tr h="422910">
                <a:tc>
                  <a:txBody>
                    <a:bodyPr/>
                    <a:lstStyle/>
                    <a:p>
                      <a:pPr marL="0" marR="0" lvl="1" algn="ctr" rtl="0" eaLnBrk="1" fontAlgn="auto" latinLnBrk="0" hangingPunct="1">
                        <a:lnSpc>
                          <a:spcPct val="100000"/>
                        </a:lnSpc>
                        <a:spcBef>
                          <a:spcPts val="0"/>
                        </a:spcBef>
                        <a:buClrTx/>
                        <a:buSzTx/>
                        <a:buFontTx/>
                        <a:buNone/>
                      </a:pPr>
                      <a:r>
                        <a:rPr lang="en-US" altLang="zh-CN" sz="1500" dirty="0" smtClean="0">
                          <a:latin typeface="思源宋体" panose="02020400000000000000" charset="-122"/>
                          <a:ea typeface="思源宋体" panose="02020400000000000000" charset="-122"/>
                          <a:cs typeface="Times New Roman" panose="02020603050405020304" pitchFamily="18" charset="0"/>
                        </a:rPr>
                        <a:t>决策树（Decision Tree）</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buClrTx/>
                        <a:buSzTx/>
                        <a:buFontTx/>
                      </a:pPr>
                      <a:r>
                        <a:rPr lang="en-US" altLang="zh-CN" sz="1500" dirty="0" smtClean="0">
                          <a:latin typeface="思源宋体" panose="02020400000000000000" charset="-122"/>
                          <a:ea typeface="思源宋体" panose="02020400000000000000" charset="-122"/>
                          <a:cs typeface="Times New Roman" panose="02020603050405020304" pitchFamily="18" charset="0"/>
                        </a:rPr>
                        <a:t>树形决策过程</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r>
            </a:tbl>
          </a:graphicData>
        </a:graphic>
      </p:graphicFrame>
      <p:pic>
        <p:nvPicPr>
          <p:cNvPr id="19" name="图片 18"/>
          <p:cNvPicPr>
            <a:picLocks noChangeAspect="1"/>
          </p:cNvPicPr>
          <p:nvPr/>
        </p:nvPicPr>
        <p:blipFill>
          <a:blip r:embed="rId2"/>
          <a:stretch>
            <a:fillRect/>
          </a:stretch>
        </p:blipFill>
        <p:spPr>
          <a:xfrm>
            <a:off x="6833870" y="1427480"/>
            <a:ext cx="1852930" cy="2316480"/>
          </a:xfrm>
          <a:prstGeom prst="rect">
            <a:avLst/>
          </a:prstGeom>
        </p:spPr>
      </p:pic>
      <p:grpSp>
        <p:nvGrpSpPr>
          <p:cNvPr id="2049" name="组合 2048"/>
          <p:cNvGrpSpPr/>
          <p:nvPr/>
        </p:nvGrpSpPr>
        <p:grpSpPr>
          <a:xfrm>
            <a:off x="1323975" y="1859915"/>
            <a:ext cx="4792980" cy="1884045"/>
            <a:chOff x="1496901" y="3933056"/>
            <a:chExt cx="4533596" cy="2376264"/>
          </a:xfrm>
        </p:grpSpPr>
        <p:sp>
          <p:nvSpPr>
            <p:cNvPr id="20" name="椭圆 19"/>
            <p:cNvSpPr/>
            <p:nvPr/>
          </p:nvSpPr>
          <p:spPr>
            <a:xfrm>
              <a:off x="3023828" y="3933056"/>
              <a:ext cx="216024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观看</a:t>
              </a:r>
              <a:r>
                <a:rPr lang="zh-CN" sz="1800" dirty="0" smtClean="0">
                  <a:solidFill>
                    <a:schemeClr val="tx1"/>
                  </a:solidFill>
                  <a:latin typeface="思源宋体" panose="02020400000000000000" charset="-122"/>
                  <a:ea typeface="思源宋体" panose="02020400000000000000" charset="-122"/>
                  <a:cs typeface="Times New Roman" panose="02020603050405020304" pitchFamily="18" charset="0"/>
                </a:rPr>
                <a:t>韩剧</a:t>
              </a: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sp>
          <p:nvSpPr>
            <p:cNvPr id="22" name="椭圆 21"/>
            <p:cNvSpPr/>
            <p:nvPr/>
          </p:nvSpPr>
          <p:spPr>
            <a:xfrm>
              <a:off x="2097892"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喜欢？</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sp>
          <p:nvSpPr>
            <p:cNvPr id="23" name="椭圆 22"/>
            <p:cNvSpPr/>
            <p:nvPr/>
          </p:nvSpPr>
          <p:spPr>
            <a:xfrm>
              <a:off x="4811097"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不看</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cxnSp>
          <p:nvCxnSpPr>
            <p:cNvPr id="24" name="直接箭头连接符 23"/>
            <p:cNvCxnSpPr>
              <a:stCxn id="20" idx="4"/>
              <a:endCxn id="22" idx="0"/>
            </p:cNvCxnSpPr>
            <p:nvPr/>
          </p:nvCxnSpPr>
          <p:spPr>
            <a:xfrm flipH="1">
              <a:off x="2707592" y="4581128"/>
              <a:ext cx="139635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0" idx="4"/>
              <a:endCxn id="23" idx="0"/>
            </p:cNvCxnSpPr>
            <p:nvPr/>
          </p:nvCxnSpPr>
          <p:spPr>
            <a:xfrm>
              <a:off x="4103948" y="4581128"/>
              <a:ext cx="1316849"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12"/>
            <p:cNvSpPr txBox="1"/>
            <p:nvPr/>
          </p:nvSpPr>
          <p:spPr>
            <a:xfrm>
              <a:off x="3284518" y="4643844"/>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Y</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sp>
          <p:nvSpPr>
            <p:cNvPr id="27" name="TextBox 14"/>
            <p:cNvSpPr txBox="1"/>
            <p:nvPr/>
          </p:nvSpPr>
          <p:spPr>
            <a:xfrm>
              <a:off x="4380081" y="4612486"/>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N</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sp>
          <p:nvSpPr>
            <p:cNvPr id="28" name="椭圆 27"/>
            <p:cNvSpPr/>
            <p:nvPr/>
          </p:nvSpPr>
          <p:spPr>
            <a:xfrm>
              <a:off x="149690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看</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sp>
          <p:nvSpPr>
            <p:cNvPr id="29" name="椭圆 28"/>
            <p:cNvSpPr/>
            <p:nvPr/>
          </p:nvSpPr>
          <p:spPr>
            <a:xfrm>
              <a:off x="300213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不看</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cxnSp>
          <p:nvCxnSpPr>
            <p:cNvPr id="30" name="直接箭头连接符 29"/>
            <p:cNvCxnSpPr>
              <a:stCxn id="22" idx="4"/>
              <a:endCxn id="28" idx="0"/>
            </p:cNvCxnSpPr>
            <p:nvPr/>
          </p:nvCxnSpPr>
          <p:spPr>
            <a:xfrm flipH="1">
              <a:off x="1954978" y="5445224"/>
              <a:ext cx="752614"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2" idx="4"/>
              <a:endCxn id="29" idx="0"/>
            </p:cNvCxnSpPr>
            <p:nvPr/>
          </p:nvCxnSpPr>
          <p:spPr>
            <a:xfrm>
              <a:off x="2707592" y="5445224"/>
              <a:ext cx="75261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19"/>
            <p:cNvSpPr txBox="1"/>
            <p:nvPr/>
          </p:nvSpPr>
          <p:spPr>
            <a:xfrm>
              <a:off x="2285937" y="5476582"/>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Y</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sp>
          <p:nvSpPr>
            <p:cNvPr id="33" name="TextBox 20"/>
            <p:cNvSpPr txBox="1"/>
            <p:nvPr/>
          </p:nvSpPr>
          <p:spPr>
            <a:xfrm>
              <a:off x="2826442" y="5475611"/>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N</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1000"/>
                                        <p:tgtEl>
                                          <p:spTgt spid="2049"/>
                                        </p:tgtEl>
                                      </p:cBhvr>
                                    </p:animEffect>
                                    <p:anim calcmode="lin" valueType="num">
                                      <p:cBhvr>
                                        <p:cTn id="8" dur="1000" fill="hold"/>
                                        <p:tgtEl>
                                          <p:spTgt spid="2049"/>
                                        </p:tgtEl>
                                        <p:attrNameLst>
                                          <p:attrName>ppt_x</p:attrName>
                                        </p:attrNameLst>
                                      </p:cBhvr>
                                      <p:tavLst>
                                        <p:tav tm="0">
                                          <p:val>
                                            <p:strVal val="#ppt_x"/>
                                          </p:val>
                                        </p:tav>
                                        <p:tav tm="100000">
                                          <p:val>
                                            <p:strVal val="#ppt_x"/>
                                          </p:val>
                                        </p:tav>
                                      </p:tavLst>
                                    </p:anim>
                                    <p:anim calcmode="lin" valueType="num">
                                      <p:cBhvr>
                                        <p:cTn id="9" dur="1000" fill="hold"/>
                                        <p:tgtEl>
                                          <p:spTgt spid="2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常见的学习问题</a:t>
            </a:r>
            <a:endParaRPr lang="en-US" altLang="zh-CN" dirty="0"/>
          </a:p>
        </p:txBody>
      </p:sp>
      <p:sp>
        <p:nvSpPr>
          <p:cNvPr id="3" name="内容占位符 2"/>
          <p:cNvSpPr>
            <a:spLocks noGrp="1"/>
          </p:cNvSpPr>
          <p:nvPr>
            <p:ph sz="quarter" idx="1"/>
          </p:nvPr>
        </p:nvSpPr>
        <p:spPr/>
        <p:txBody>
          <a:bodyPr>
            <a:normAutofit lnSpcReduction="10000"/>
          </a:bodyPr>
          <a:lstStyle/>
          <a:p>
            <a:r>
              <a:rPr lang="zh-CN" altLang="en-US" b="1" dirty="0" smtClean="0"/>
              <a:t>分类（</a:t>
            </a:r>
            <a:r>
              <a:rPr lang="en-US" altLang="zh-CN" b="1" dirty="0" smtClean="0"/>
              <a:t>Classification</a:t>
            </a:r>
            <a:r>
              <a:rPr lang="zh-CN" altLang="en-US" b="1" dirty="0" smtClean="0"/>
              <a:t>）</a:t>
            </a:r>
            <a:endParaRPr lang="en-US" altLang="zh-CN" b="1" dirty="0" smtClean="0"/>
          </a:p>
          <a:p>
            <a:pPr lvl="1"/>
            <a:r>
              <a:rPr lang="zh-CN" altLang="en-US" dirty="0" smtClean="0"/>
              <a:t>输出为离散值，二分类，多分类</a:t>
            </a:r>
            <a:endParaRPr lang="en-US" altLang="zh-CN" dirty="0" smtClean="0"/>
          </a:p>
          <a:p>
            <a:pPr lvl="1"/>
            <a:r>
              <a:rPr lang="zh-CN" altLang="en-US" dirty="0" smtClean="0"/>
              <a:t>例：预测某人是否观看</a:t>
            </a:r>
            <a:r>
              <a:rPr lang="en-US" altLang="zh-CN" dirty="0" smtClean="0"/>
              <a:t>《</a:t>
            </a:r>
            <a:r>
              <a:rPr lang="zh-CN" altLang="en-US" dirty="0">
                <a:sym typeface="+mn-ea"/>
              </a:rPr>
              <a:t>爱的迫降</a:t>
            </a:r>
            <a:r>
              <a:rPr lang="en-US" altLang="zh-CN" dirty="0" smtClean="0"/>
              <a:t>》</a:t>
            </a:r>
            <a:endParaRPr lang="en-US" altLang="zh-CN" dirty="0" smtClean="0"/>
          </a:p>
          <a:p>
            <a:pPr lvl="1"/>
            <a:endParaRPr lang="en-US" altLang="zh-CN" dirty="0" smtClean="0"/>
          </a:p>
          <a:p>
            <a:r>
              <a:rPr lang="zh-CN" altLang="en-US" b="1" dirty="0" smtClean="0"/>
              <a:t>回归（</a:t>
            </a:r>
            <a:r>
              <a:rPr lang="en-US" altLang="zh-CN" b="1" dirty="0" smtClean="0"/>
              <a:t>Regression</a:t>
            </a:r>
            <a:r>
              <a:rPr lang="zh-CN" altLang="en-US" b="1" dirty="0" smtClean="0"/>
              <a:t>）</a:t>
            </a:r>
            <a:endParaRPr lang="en-US" altLang="zh-CN" b="1" dirty="0" smtClean="0"/>
          </a:p>
          <a:p>
            <a:pPr lvl="1"/>
            <a:r>
              <a:rPr lang="zh-CN" altLang="en-US" dirty="0" smtClean="0"/>
              <a:t>输出为连续值</a:t>
            </a:r>
            <a:endParaRPr lang="en-US" altLang="zh-CN" dirty="0" smtClean="0"/>
          </a:p>
          <a:p>
            <a:pPr lvl="1"/>
            <a:r>
              <a:rPr lang="zh-CN" altLang="en-US" dirty="0" smtClean="0"/>
              <a:t>例：预测</a:t>
            </a:r>
            <a:r>
              <a:rPr lang="en-US" altLang="zh-CN" dirty="0" smtClean="0"/>
              <a:t>《</a:t>
            </a:r>
            <a:r>
              <a:rPr lang="zh-CN" altLang="en-US" dirty="0">
                <a:sym typeface="+mn-ea"/>
              </a:rPr>
              <a:t>爱的迫降</a:t>
            </a:r>
            <a:r>
              <a:rPr lang="en-US" altLang="zh-CN" dirty="0" smtClean="0"/>
              <a:t>》</a:t>
            </a:r>
            <a:r>
              <a:rPr lang="zh-CN" altLang="en-US" dirty="0" smtClean="0"/>
              <a:t>收视率</a:t>
            </a:r>
            <a:endParaRPr lang="zh-CN" altLang="en-US" dirty="0" smtClean="0"/>
          </a:p>
          <a:p>
            <a:pPr lvl="1"/>
            <a:endParaRPr lang="en-US" altLang="zh-CN" dirty="0"/>
          </a:p>
          <a:p>
            <a:r>
              <a:rPr lang="zh-CN" altLang="en-US" b="1" dirty="0" smtClean="0"/>
              <a:t>排序（</a:t>
            </a:r>
            <a:r>
              <a:rPr lang="en-US" altLang="zh-CN" b="1" dirty="0" smtClean="0"/>
              <a:t>Ranking</a:t>
            </a:r>
            <a:r>
              <a:rPr lang="zh-CN" altLang="en-US" b="1" dirty="0" smtClean="0"/>
              <a:t>）</a:t>
            </a:r>
            <a:endParaRPr lang="en-US" altLang="zh-CN" b="1" dirty="0" smtClean="0"/>
          </a:p>
          <a:p>
            <a:pPr lvl="1"/>
            <a:r>
              <a:rPr lang="zh-CN" altLang="en-US" dirty="0" smtClean="0"/>
              <a:t>预测排列顺序</a:t>
            </a:r>
            <a:endParaRPr lang="en-US" altLang="zh-CN" dirty="0" smtClean="0"/>
          </a:p>
          <a:p>
            <a:pPr lvl="1"/>
            <a:r>
              <a:rPr lang="zh-CN" altLang="en-US" dirty="0" smtClean="0"/>
              <a:t>例：</a:t>
            </a:r>
            <a:r>
              <a:rPr lang="zh-CN" altLang="en-US" dirty="0"/>
              <a:t>预测</a:t>
            </a:r>
            <a:r>
              <a:rPr lang="en-US" altLang="zh-CN" dirty="0"/>
              <a:t>《</a:t>
            </a:r>
            <a:r>
              <a:rPr lang="zh-CN" altLang="en-US" dirty="0">
                <a:sym typeface="+mn-ea"/>
              </a:rPr>
              <a:t>爱的迫降</a:t>
            </a:r>
            <a:r>
              <a:rPr lang="en-US" altLang="zh-CN" dirty="0" smtClean="0"/>
              <a:t>》</a:t>
            </a:r>
            <a:r>
              <a:rPr lang="zh-CN" altLang="en-US" dirty="0" smtClean="0"/>
              <a:t>中所有角色的受欢迎度排名</a:t>
            </a:r>
            <a:endParaRPr lang="en-US" altLang="zh-CN" dirty="0"/>
          </a:p>
        </p:txBody>
      </p:sp>
      <p:pic>
        <p:nvPicPr>
          <p:cNvPr id="5" name="图片 4"/>
          <p:cNvPicPr>
            <a:picLocks noChangeAspect="1"/>
          </p:cNvPicPr>
          <p:nvPr/>
        </p:nvPicPr>
        <p:blipFill>
          <a:blip r:embed="rId1"/>
          <a:stretch>
            <a:fillRect/>
          </a:stretch>
        </p:blipFill>
        <p:spPr>
          <a:xfrm>
            <a:off x="6157595" y="3671570"/>
            <a:ext cx="2734310" cy="1708785"/>
          </a:xfrm>
          <a:prstGeom prst="rect">
            <a:avLst/>
          </a:prstGeom>
        </p:spPr>
      </p:pic>
      <p:pic>
        <p:nvPicPr>
          <p:cNvPr id="19" name="图片 18"/>
          <p:cNvPicPr>
            <a:picLocks noChangeAspect="1"/>
          </p:cNvPicPr>
          <p:nvPr/>
        </p:nvPicPr>
        <p:blipFill>
          <a:blip r:embed="rId2"/>
          <a:stretch>
            <a:fillRect/>
          </a:stretch>
        </p:blipFill>
        <p:spPr>
          <a:xfrm>
            <a:off x="6598285" y="1245235"/>
            <a:ext cx="1852930" cy="23164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p>
            <a:r>
              <a:rPr lang="en-US">
                <a:sym typeface="+mn-ea"/>
              </a:rPr>
              <a:t>Housing price prediction. </a:t>
            </a:r>
            <a:endParaRPr lang="en-US"/>
          </a:p>
          <a:p>
            <a:endParaRPr lang="zh-CN" altLang="en-US"/>
          </a:p>
        </p:txBody>
      </p:sp>
      <p:grpSp>
        <p:nvGrpSpPr>
          <p:cNvPr id="5" name="组合 4"/>
          <p:cNvGrpSpPr/>
          <p:nvPr/>
        </p:nvGrpSpPr>
        <p:grpSpPr>
          <a:xfrm>
            <a:off x="276222" y="2290961"/>
            <a:ext cx="5743045" cy="2705227"/>
            <a:chOff x="3089" y="2211"/>
            <a:chExt cx="12059" cy="5680"/>
          </a:xfrm>
        </p:grpSpPr>
        <p:graphicFrame>
          <p:nvGraphicFramePr>
            <p:cNvPr id="4" name="Chart 3"/>
            <p:cNvGraphicFramePr/>
            <p:nvPr/>
          </p:nvGraphicFramePr>
          <p:xfrm>
            <a:off x="3513" y="2211"/>
            <a:ext cx="11635" cy="5504"/>
          </p:xfrm>
          <a:graphic>
            <a:graphicData uri="http://schemas.openxmlformats.org/drawingml/2006/chart">
              <c:chart xmlns:c="http://schemas.openxmlformats.org/drawingml/2006/chart" xmlns:r="http://schemas.openxmlformats.org/officeDocument/2006/relationships" r:id="rId1"/>
            </a:graphicData>
          </a:graphic>
        </p:graphicFrame>
        <p:sp>
          <p:nvSpPr>
            <p:cNvPr id="8" name="TextBox 7"/>
            <p:cNvSpPr txBox="1"/>
            <p:nvPr/>
          </p:nvSpPr>
          <p:spPr>
            <a:xfrm>
              <a:off x="3089" y="4093"/>
              <a:ext cx="489" cy="256"/>
            </a:xfrm>
            <a:prstGeom prst="rect">
              <a:avLst/>
            </a:prstGeom>
            <a:noFill/>
          </p:spPr>
          <p:txBody>
            <a:bodyPr vert="horz" wrap="none" rtlCol="0">
              <a:spAutoFit/>
            </a:bodyPr>
            <a:lstStyle/>
            <a:p>
              <a:pPr algn="ctr"/>
              <a:r>
                <a:rPr lang="en-US" sz="100"/>
                <a:t>Price ($) </a:t>
              </a:r>
              <a:endParaRPr lang="en-US" sz="100"/>
            </a:p>
            <a:p>
              <a:pPr algn="ctr"/>
              <a:r>
                <a:rPr lang="en-US" sz="100"/>
                <a:t>in 1000’s</a:t>
              </a:r>
              <a:endParaRPr lang="en-US" sz="100"/>
            </a:p>
          </p:txBody>
        </p:sp>
        <p:sp>
          <p:nvSpPr>
            <p:cNvPr id="9" name="TextBox 8"/>
            <p:cNvSpPr txBox="1"/>
            <p:nvPr/>
          </p:nvSpPr>
          <p:spPr>
            <a:xfrm>
              <a:off x="9620" y="7667"/>
              <a:ext cx="531" cy="224"/>
            </a:xfrm>
            <a:prstGeom prst="rect">
              <a:avLst/>
            </a:prstGeom>
            <a:noFill/>
          </p:spPr>
          <p:txBody>
            <a:bodyPr vert="horz" wrap="none" rtlCol="0">
              <a:spAutoFit/>
            </a:bodyPr>
            <a:lstStyle/>
            <a:p>
              <a:pPr algn="ctr"/>
              <a:r>
                <a:rPr lang="en-US" sz="100"/>
                <a:t>Size in feet2 </a:t>
              </a:r>
              <a:endParaRPr lang="en-US" sz="100"/>
            </a:p>
          </p:txBody>
        </p:sp>
      </p:grpSp>
      <p:sp>
        <p:nvSpPr>
          <p:cNvPr id="10" name="Content Placeholder 2"/>
          <p:cNvSpPr txBox="1"/>
          <p:nvPr/>
        </p:nvSpPr>
        <p:spPr>
          <a:xfrm>
            <a:off x="6130925" y="3282950"/>
            <a:ext cx="2702560" cy="14643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2000" b="1"/>
              <a:t>Regression</a:t>
            </a:r>
            <a:r>
              <a:rPr lang="en-US" sz="2000"/>
              <a:t>: </a:t>
            </a:r>
            <a:endParaRPr lang="en-US" sz="2000"/>
          </a:p>
          <a:p>
            <a:pPr>
              <a:buFont typeface="Arial" panose="020B0604020202020204" pitchFamily="34" charset="0"/>
              <a:buNone/>
            </a:pPr>
            <a:r>
              <a:rPr lang="en-US" sz="2000"/>
              <a:t>- Predict continuous valued output (price)</a:t>
            </a:r>
            <a:endParaRPr lang="en-US" sz="2000"/>
          </a:p>
        </p:txBody>
      </p:sp>
      <p:sp>
        <p:nvSpPr>
          <p:cNvPr id="11" name="Content Placeholder 2"/>
          <p:cNvSpPr txBox="1"/>
          <p:nvPr/>
        </p:nvSpPr>
        <p:spPr>
          <a:xfrm>
            <a:off x="6130925" y="1987550"/>
            <a:ext cx="2874645" cy="914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2000" b="1"/>
              <a:t>Supervised Learning</a:t>
            </a:r>
            <a:endParaRPr lang="en-US" sz="2000" b="1"/>
          </a:p>
          <a:p>
            <a:pPr>
              <a:buFont typeface="Arial" panose="020B0604020202020204" pitchFamily="34" charset="0"/>
              <a:buNone/>
            </a:pPr>
            <a:r>
              <a:rPr lang="en-US" sz="2000"/>
              <a:t>- “right answers” given</a:t>
            </a:r>
            <a:endParaRPr lang="en-US" sz="2000"/>
          </a:p>
        </p:txBody>
      </p:sp>
      <p:sp>
        <p:nvSpPr>
          <p:cNvPr id="2" name="标题 1"/>
          <p:cNvSpPr>
            <a:spLocks noGrp="1"/>
          </p:cNvSpPr>
          <p:nvPr>
            <p:ph type="title"/>
          </p:nvPr>
        </p:nvSpPr>
        <p:spPr/>
        <p:txBody>
          <a:bodyPr/>
          <a:lstStyle/>
          <a:p>
            <a:r>
              <a:rPr lang="zh-CN" altLang="en-US" dirty="0"/>
              <a:t>常见的学习问题</a:t>
            </a:r>
            <a:endParaRPr kumimoji="1"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常见的学习问题</a:t>
            </a:r>
            <a:endParaRPr kumimoji="1" lang="zh-CN" altLang="en-US" dirty="0"/>
          </a:p>
        </p:txBody>
      </p:sp>
      <p:sp>
        <p:nvSpPr>
          <p:cNvPr id="12" name="内容占位符 11"/>
          <p:cNvSpPr/>
          <p:nvPr>
            <p:ph sz="quarter" idx="1"/>
          </p:nvPr>
        </p:nvSpPr>
        <p:spPr/>
        <p:txBody>
          <a:bodyPr/>
          <a:p>
            <a:r>
              <a:rPr lang="en-US">
                <a:sym typeface="+mn-ea"/>
              </a:rPr>
              <a:t>Breast cancer (malignant, benign)</a:t>
            </a:r>
            <a:endParaRPr lang="zh-CN" altLang="en-US"/>
          </a:p>
          <a:p>
            <a:endParaRPr lang="en-US" altLang="zh-CN"/>
          </a:p>
        </p:txBody>
      </p:sp>
      <p:pic>
        <p:nvPicPr>
          <p:cNvPr id="13" name="内容占位符 7"/>
          <p:cNvPicPr>
            <a:picLocks noChangeAspect="1"/>
          </p:cNvPicPr>
          <p:nvPr/>
        </p:nvPicPr>
        <p:blipFill>
          <a:blip r:embed="rId1"/>
          <a:stretch>
            <a:fillRect/>
          </a:stretch>
        </p:blipFill>
        <p:spPr>
          <a:xfrm>
            <a:off x="251936" y="2105025"/>
            <a:ext cx="8640128" cy="3508058"/>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lnSpcReduction="10000"/>
          </a:bodyPr>
          <a:lstStyle/>
          <a:p>
            <a:pPr>
              <a:lnSpc>
                <a:spcPct val="150000"/>
              </a:lnSpc>
            </a:pPr>
            <a:r>
              <a:rPr lang="zh-CN" altLang="en-US"/>
              <a:t>语音识别</a:t>
            </a:r>
            <a:endParaRPr lang="en-US" altLang="zh-TW"/>
          </a:p>
          <a:p>
            <a:pPr>
              <a:lnSpc>
                <a:spcPct val="150000"/>
              </a:lnSpc>
            </a:pPr>
            <a:endParaRPr lang="en-US" altLang="zh-TW"/>
          </a:p>
          <a:p>
            <a:pPr>
              <a:lnSpc>
                <a:spcPct val="150000"/>
              </a:lnSpc>
            </a:pPr>
            <a:r>
              <a:rPr lang="zh-CN" altLang="en-US"/>
              <a:t>图像识别</a:t>
            </a:r>
            <a:endParaRPr lang="en-US" altLang="zh-TW"/>
          </a:p>
          <a:p>
            <a:pPr>
              <a:lnSpc>
                <a:spcPct val="150000"/>
              </a:lnSpc>
            </a:pPr>
            <a:endParaRPr lang="en-US" altLang="zh-TW"/>
          </a:p>
          <a:p>
            <a:pPr>
              <a:lnSpc>
                <a:spcPct val="150000"/>
              </a:lnSpc>
            </a:pPr>
            <a:r>
              <a:rPr lang="zh-CN" altLang="en-US"/>
              <a:t>围棋</a:t>
            </a:r>
            <a:endParaRPr lang="en-US" altLang="zh-CN"/>
          </a:p>
          <a:p>
            <a:pPr>
              <a:lnSpc>
                <a:spcPct val="150000"/>
              </a:lnSpc>
            </a:pPr>
            <a:endParaRPr lang="en-US" altLang="zh-TW"/>
          </a:p>
          <a:p>
            <a:pPr>
              <a:lnSpc>
                <a:spcPct val="150000"/>
              </a:lnSpc>
            </a:pPr>
            <a:r>
              <a:rPr lang="zh-CN" altLang="en-US"/>
              <a:t>对话系统</a:t>
            </a:r>
            <a:endParaRPr lang="zh-CN" altLang="en-US"/>
          </a:p>
        </p:txBody>
      </p:sp>
      <p:sp>
        <p:nvSpPr>
          <p:cNvPr id="16" name="文字方塊 15"/>
          <p:cNvSpPr txBox="1"/>
          <p:nvPr/>
        </p:nvSpPr>
        <p:spPr>
          <a:xfrm>
            <a:off x="2592214" y="5405735"/>
            <a:ext cx="2773299" cy="461665"/>
          </a:xfrm>
          <a:prstGeom prst="rect">
            <a:avLst/>
          </a:prstGeom>
          <a:noFill/>
        </p:spPr>
        <p:txBody>
          <a:bodyPr wrap="square" rtlCol="0">
            <a:spAutoFit/>
          </a:bodyPr>
          <a:lstStyle/>
          <a:p>
            <a:pPr algn="ctr"/>
            <a:r>
              <a:rPr lang="zh-CN" altLang="en-US" sz="2400" dirty="0">
                <a:solidFill>
                  <a:srgbClr val="C00000"/>
                </a:solidFill>
              </a:rPr>
              <a:t>用户输入</a:t>
            </a:r>
            <a:endParaRPr lang="zh-CN" altLang="en-US" sz="2400" dirty="0">
              <a:solidFill>
                <a:srgbClr val="C00000"/>
              </a:solidFill>
            </a:endParaRPr>
          </a:p>
        </p:txBody>
      </p:sp>
      <p:sp>
        <p:nvSpPr>
          <p:cNvPr id="19" name="文字方塊 18"/>
          <p:cNvSpPr txBox="1"/>
          <p:nvPr/>
        </p:nvSpPr>
        <p:spPr>
          <a:xfrm>
            <a:off x="6068014" y="5405734"/>
            <a:ext cx="2773299" cy="461665"/>
          </a:xfrm>
          <a:prstGeom prst="rect">
            <a:avLst/>
          </a:prstGeom>
          <a:noFill/>
        </p:spPr>
        <p:txBody>
          <a:bodyPr wrap="square" rtlCol="0">
            <a:spAutoFit/>
          </a:bodyPr>
          <a:lstStyle/>
          <a:p>
            <a:pPr algn="ctr"/>
            <a:r>
              <a:rPr lang="zh-CN" altLang="en-US" sz="2400" dirty="0">
                <a:solidFill>
                  <a:srgbClr val="C00000"/>
                </a:solidFill>
              </a:rPr>
              <a:t>机器</a:t>
            </a:r>
            <a:endParaRPr lang="zh-CN" altLang="en-US" sz="2400" dirty="0">
              <a:solidFill>
                <a:srgbClr val="C00000"/>
              </a:solidFill>
            </a:endParaRPr>
          </a:p>
        </p:txBody>
      </p:sp>
      <p:grpSp>
        <p:nvGrpSpPr>
          <p:cNvPr id="24" name="组合 23"/>
          <p:cNvGrpSpPr/>
          <p:nvPr/>
        </p:nvGrpSpPr>
        <p:grpSpPr>
          <a:xfrm>
            <a:off x="2068195" y="2226310"/>
            <a:ext cx="5240655" cy="839470"/>
            <a:chOff x="3256" y="3718"/>
            <a:chExt cx="8253" cy="1322"/>
          </a:xfrm>
        </p:grpSpPr>
        <p:graphicFrame>
          <p:nvGraphicFramePr>
            <p:cNvPr id="5" name="Object 12"/>
            <p:cNvGraphicFramePr>
              <a:graphicFrameLocks noChangeAspect="1"/>
            </p:cNvGraphicFramePr>
            <p:nvPr/>
          </p:nvGraphicFramePr>
          <p:xfrm>
            <a:off x="3256" y="4016"/>
            <a:ext cx="6020" cy="725"/>
          </p:xfrm>
          <a:graphic>
            <a:graphicData uri="http://schemas.openxmlformats.org/presentationml/2006/ole">
              <mc:AlternateContent xmlns:mc="http://schemas.openxmlformats.org/markup-compatibility/2006">
                <mc:Choice xmlns:v="urn:schemas-microsoft-com:vml" Requires="v">
                  <p:oleObj spid="_x0000_s1395" name="方程式" r:id="rId1" imgW="42976800" imgH="5181600" progId="Equation.3">
                    <p:embed/>
                  </p:oleObj>
                </mc:Choice>
                <mc:Fallback>
                  <p:oleObj name="方程式" r:id="rId1" imgW="42976800" imgH="5181600" progId="Equation.3">
                    <p:embed/>
                    <p:pic>
                      <p:nvPicPr>
                        <p:cNvPr id="0" name="Object 12"/>
                        <p:cNvPicPr>
                          <a:picLocks noChangeAspect="1" noChangeArrowheads="1"/>
                        </p:cNvPicPr>
                        <p:nvPr/>
                      </p:nvPicPr>
                      <p:blipFill>
                        <a:blip r:embed="rId2"/>
                        <a:srcRect/>
                        <a:stretch>
                          <a:fillRect/>
                        </a:stretch>
                      </p:blipFill>
                      <p:spPr bwMode="auto">
                        <a:xfrm>
                          <a:off x="3256" y="4016"/>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9555" y="4016"/>
              <a:ext cx="1954"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猫</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pic>
          <p:nvPicPr>
            <p:cNvPr id="20" name="Picture 12" descr="https://encrypted-tbn1.gstatic.com/images?q=tbn:ANd9GcRcwlRKAlSIaCI4W5PRYVbuBQQXifF-56bFqAjh9DMe-_3Lh8_YK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 y="3718"/>
              <a:ext cx="1742" cy="13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组合 26"/>
          <p:cNvGrpSpPr/>
          <p:nvPr/>
        </p:nvGrpSpPr>
        <p:grpSpPr>
          <a:xfrm>
            <a:off x="2068195" y="4721860"/>
            <a:ext cx="7031355" cy="459740"/>
            <a:chOff x="3256" y="7859"/>
            <a:chExt cx="11073" cy="724"/>
          </a:xfrm>
        </p:grpSpPr>
        <p:sp>
          <p:nvSpPr>
            <p:cNvPr id="11" name="文字方塊 10"/>
            <p:cNvSpPr txBox="1"/>
            <p:nvPr/>
          </p:nvSpPr>
          <p:spPr>
            <a:xfrm>
              <a:off x="9555" y="7859"/>
              <a:ext cx="4775"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今天天气真不错</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sp>
          <p:nvSpPr>
            <p:cNvPr id="15" name="矩形 14"/>
            <p:cNvSpPr/>
            <p:nvPr/>
          </p:nvSpPr>
          <p:spPr>
            <a:xfrm>
              <a:off x="4172" y="7859"/>
              <a:ext cx="4189" cy="725"/>
            </a:xfrm>
            <a:prstGeom prst="rect">
              <a:avLst/>
            </a:prstGeom>
          </p:spPr>
          <p:txBody>
            <a:bodyPr wrap="square">
              <a:spAutoFit/>
            </a:bodyPr>
            <a:lstStyle/>
            <a:p>
              <a:pPr algn="ctr"/>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你好</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graphicFrame>
          <p:nvGraphicFramePr>
            <p:cNvPr id="13" name="Object 12"/>
            <p:cNvGraphicFramePr>
              <a:graphicFrameLocks noChangeAspect="1"/>
            </p:cNvGraphicFramePr>
            <p:nvPr/>
          </p:nvGraphicFramePr>
          <p:xfrm>
            <a:off x="3256" y="7859"/>
            <a:ext cx="6020" cy="725"/>
          </p:xfrm>
          <a:graphic>
            <a:graphicData uri="http://schemas.openxmlformats.org/presentationml/2006/ole">
              <mc:AlternateContent xmlns:mc="http://schemas.openxmlformats.org/markup-compatibility/2006">
                <mc:Choice xmlns:v="urn:schemas-microsoft-com:vml" Requires="v">
                  <p:oleObj spid="_x0000_s14" name="方程式" r:id="rId4" imgW="42976800" imgH="5181600" progId="Equation.3">
                    <p:embed/>
                  </p:oleObj>
                </mc:Choice>
                <mc:Fallback>
                  <p:oleObj name="方程式" r:id="rId4" imgW="42976800" imgH="5181600" progId="Equation.3">
                    <p:embed/>
                    <p:pic>
                      <p:nvPicPr>
                        <p:cNvPr id="0" name="Object 12"/>
                        <p:cNvPicPr>
                          <a:picLocks noChangeAspect="1" noChangeArrowheads="1"/>
                        </p:cNvPicPr>
                        <p:nvPr/>
                      </p:nvPicPr>
                      <p:blipFill>
                        <a:blip r:embed="rId2"/>
                        <a:srcRect/>
                        <a:stretch>
                          <a:fillRect/>
                        </a:stretch>
                      </p:blipFill>
                      <p:spPr bwMode="auto">
                        <a:xfrm>
                          <a:off x="3256" y="7859"/>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 name="组合 24"/>
          <p:cNvGrpSpPr/>
          <p:nvPr/>
        </p:nvGrpSpPr>
        <p:grpSpPr>
          <a:xfrm>
            <a:off x="2068195" y="1310005"/>
            <a:ext cx="6898005" cy="516890"/>
            <a:chOff x="3256" y="2063"/>
            <a:chExt cx="10863" cy="814"/>
          </a:xfrm>
        </p:grpSpPr>
        <p:sp>
          <p:nvSpPr>
            <p:cNvPr id="9" name="文字方塊 8"/>
            <p:cNvSpPr txBox="1"/>
            <p:nvPr/>
          </p:nvSpPr>
          <p:spPr>
            <a:xfrm>
              <a:off x="9555" y="2107"/>
              <a:ext cx="4564"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你好</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pic>
          <p:nvPicPr>
            <p:cNvPr id="12" name="圖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6" y="2063"/>
              <a:ext cx="4600" cy="814"/>
            </a:xfrm>
            <a:prstGeom prst="rect">
              <a:avLst/>
            </a:prstGeom>
          </p:spPr>
        </p:pic>
        <p:graphicFrame>
          <p:nvGraphicFramePr>
            <p:cNvPr id="17" name="Object 12"/>
            <p:cNvGraphicFramePr>
              <a:graphicFrameLocks noChangeAspect="1"/>
            </p:cNvGraphicFramePr>
            <p:nvPr/>
          </p:nvGraphicFramePr>
          <p:xfrm>
            <a:off x="3256" y="2107"/>
            <a:ext cx="6020" cy="725"/>
          </p:xfrm>
          <a:graphic>
            <a:graphicData uri="http://schemas.openxmlformats.org/presentationml/2006/ole">
              <mc:AlternateContent xmlns:mc="http://schemas.openxmlformats.org/markup-compatibility/2006">
                <mc:Choice xmlns:v="urn:schemas-microsoft-com:vml" Requires="v">
                  <p:oleObj spid="_x0000_s21" name="方程式" r:id="rId6" imgW="42976800" imgH="5181600" progId="Equation.3">
                    <p:embed/>
                  </p:oleObj>
                </mc:Choice>
                <mc:Fallback>
                  <p:oleObj name="方程式" r:id="rId6" imgW="42976800" imgH="5181600" progId="Equation.3">
                    <p:embed/>
                    <p:pic>
                      <p:nvPicPr>
                        <p:cNvPr id="0" name="Object 12"/>
                        <p:cNvPicPr>
                          <a:picLocks noChangeAspect="1" noChangeArrowheads="1"/>
                        </p:cNvPicPr>
                        <p:nvPr/>
                      </p:nvPicPr>
                      <p:blipFill>
                        <a:blip r:embed="rId2"/>
                        <a:srcRect/>
                        <a:stretch>
                          <a:fillRect/>
                        </a:stretch>
                      </p:blipFill>
                      <p:spPr bwMode="auto">
                        <a:xfrm>
                          <a:off x="3256" y="2107"/>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组合 25"/>
          <p:cNvGrpSpPr/>
          <p:nvPr/>
        </p:nvGrpSpPr>
        <p:grpSpPr>
          <a:xfrm>
            <a:off x="2068195" y="3465195"/>
            <a:ext cx="6786245" cy="857250"/>
            <a:chOff x="3256" y="5849"/>
            <a:chExt cx="10687" cy="1350"/>
          </a:xfrm>
        </p:grpSpPr>
        <p:sp>
          <p:nvSpPr>
            <p:cNvPr id="10" name="文字方塊 9"/>
            <p:cNvSpPr txBox="1"/>
            <p:nvPr/>
          </p:nvSpPr>
          <p:spPr>
            <a:xfrm>
              <a:off x="9555" y="6162"/>
              <a:ext cx="4389"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rPr>
                <a:t>“5-5”</a:t>
              </a:r>
              <a:r>
                <a:rPr lang="en-US" altLang="zh-TW" sz="2400" dirty="0">
                  <a:latin typeface="思源宋体" panose="02020400000000000000" charset="-122"/>
                  <a:ea typeface="思源宋体" panose="02020400000000000000" charset="-122"/>
                  <a:cs typeface="思源宋体" panose="02020400000000000000" charset="-122"/>
                  <a:sym typeface="+mn-ea"/>
                </a:rPr>
                <a:t>(</a:t>
              </a:r>
              <a:r>
                <a:rPr lang="zh-CN" altLang="en-US" sz="2400" dirty="0">
                  <a:latin typeface="思源宋体" panose="02020400000000000000" charset="-122"/>
                  <a:ea typeface="思源宋体" panose="02020400000000000000" charset="-122"/>
                  <a:cs typeface="思源宋体" panose="02020400000000000000" charset="-122"/>
                  <a:sym typeface="+mn-ea"/>
                </a:rPr>
                <a:t>落子位置</a:t>
              </a:r>
              <a:r>
                <a:rPr lang="en-US" altLang="zh-TW" sz="2400" dirty="0">
                  <a:latin typeface="思源宋体" panose="02020400000000000000" charset="-122"/>
                  <a:ea typeface="思源宋体" panose="02020400000000000000" charset="-122"/>
                  <a:cs typeface="思源宋体" panose="02020400000000000000" charset="-122"/>
                  <a:sym typeface="+mn-ea"/>
                </a:rPr>
                <a:t>)</a:t>
              </a:r>
              <a:endParaRPr lang="en-US" altLang="zh-TW" sz="2400" dirty="0">
                <a:latin typeface="思源宋体" panose="02020400000000000000" charset="-122"/>
                <a:ea typeface="思源宋体" panose="02020400000000000000" charset="-122"/>
              </a:endParaRPr>
            </a:p>
          </p:txBody>
        </p:sp>
        <p:pic>
          <p:nvPicPr>
            <p:cNvPr id="84994" name="Picture 2" descr="http://y2.ifengimg.com/a/2016_11/2c7ef418c72909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65" y="5849"/>
              <a:ext cx="1802" cy="13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Object 12"/>
            <p:cNvGraphicFramePr>
              <a:graphicFrameLocks noChangeAspect="1"/>
            </p:cNvGraphicFramePr>
            <p:nvPr/>
          </p:nvGraphicFramePr>
          <p:xfrm>
            <a:off x="3256" y="6162"/>
            <a:ext cx="6020" cy="725"/>
          </p:xfrm>
          <a:graphic>
            <a:graphicData uri="http://schemas.openxmlformats.org/presentationml/2006/ole">
              <mc:AlternateContent xmlns:mc="http://schemas.openxmlformats.org/markup-compatibility/2006">
                <mc:Choice xmlns:v="urn:schemas-microsoft-com:vml" Requires="v">
                  <p:oleObj spid="_x0000_s23" name="方程式" r:id="rId8" imgW="42976800" imgH="5181600" progId="Equation.3">
                    <p:embed/>
                  </p:oleObj>
                </mc:Choice>
                <mc:Fallback>
                  <p:oleObj name="方程式" r:id="rId8" imgW="42976800" imgH="5181600" progId="Equation.3">
                    <p:embed/>
                    <p:pic>
                      <p:nvPicPr>
                        <p:cNvPr id="0" name="Object 12"/>
                        <p:cNvPicPr>
                          <a:picLocks noChangeAspect="1" noChangeArrowheads="1"/>
                        </p:cNvPicPr>
                        <p:nvPr/>
                      </p:nvPicPr>
                      <p:blipFill>
                        <a:blip r:embed="rId2"/>
                        <a:srcRect/>
                        <a:stretch>
                          <a:fillRect/>
                        </a:stretch>
                      </p:blipFill>
                      <p:spPr bwMode="auto">
                        <a:xfrm>
                          <a:off x="3256" y="6162"/>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p:nvPr/>
        </p:nvSpPr>
        <p:spPr>
          <a:xfrm>
            <a:off x="5501640" y="2474595"/>
            <a:ext cx="3285173"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Char char="-"/>
            </a:pPr>
            <a:r>
              <a:rPr lang="en-US" sz="1800" dirty="0"/>
              <a:t>Clump Thickness</a:t>
            </a:r>
            <a:endParaRPr lang="en-US" sz="1800" dirty="0"/>
          </a:p>
          <a:p>
            <a:pPr>
              <a:buFontTx/>
              <a:buChar char="-"/>
            </a:pPr>
            <a:r>
              <a:rPr lang="en-US" sz="1800" dirty="0"/>
              <a:t>Uniformity of Cell Size</a:t>
            </a:r>
            <a:endParaRPr lang="en-US" sz="1800" dirty="0"/>
          </a:p>
          <a:p>
            <a:pPr>
              <a:buFontTx/>
              <a:buChar char="-"/>
            </a:pPr>
            <a:r>
              <a:rPr lang="en-US" sz="1800" dirty="0"/>
              <a:t>Uniformity of Cell Shape</a:t>
            </a:r>
            <a:endParaRPr lang="en-US" sz="1800" dirty="0"/>
          </a:p>
          <a:p>
            <a:pPr marL="0" indent="0">
              <a:buNone/>
            </a:pPr>
            <a:r>
              <a:rPr lang="en-US" sz="1800" dirty="0"/>
              <a:t>…</a:t>
            </a:r>
            <a:endParaRPr lang="en-US" sz="1800" dirty="0"/>
          </a:p>
        </p:txBody>
      </p:sp>
      <p:sp>
        <p:nvSpPr>
          <p:cNvPr id="8" name="标题 7"/>
          <p:cNvSpPr>
            <a:spLocks noGrp="1"/>
          </p:cNvSpPr>
          <p:nvPr>
            <p:ph type="title"/>
          </p:nvPr>
        </p:nvSpPr>
        <p:spPr/>
        <p:txBody>
          <a:bodyPr/>
          <a:lstStyle/>
          <a:p>
            <a:r>
              <a:rPr lang="zh-CN" altLang="en-US" dirty="0"/>
              <a:t>常见的学习问题</a:t>
            </a:r>
            <a:endParaRPr kumimoji="1" lang="zh-CN" altLang="en-US" dirty="0"/>
          </a:p>
        </p:txBody>
      </p:sp>
      <p:sp>
        <p:nvSpPr>
          <p:cNvPr id="12" name="内容占位符 11"/>
          <p:cNvSpPr/>
          <p:nvPr>
            <p:ph sz="quarter" idx="1"/>
          </p:nvPr>
        </p:nvSpPr>
        <p:spPr/>
        <p:txBody>
          <a:bodyPr/>
          <a:p>
            <a:r>
              <a:rPr lang="en-US">
                <a:sym typeface="+mn-ea"/>
              </a:rPr>
              <a:t>Breast cancer (malignant, benign)</a:t>
            </a:r>
            <a:endParaRPr lang="zh-CN" altLang="en-US"/>
          </a:p>
          <a:p>
            <a:endParaRPr lang="en-US" altLang="zh-CN"/>
          </a:p>
        </p:txBody>
      </p:sp>
      <p:grpSp>
        <p:nvGrpSpPr>
          <p:cNvPr id="14" name="组合 13"/>
          <p:cNvGrpSpPr/>
          <p:nvPr/>
        </p:nvGrpSpPr>
        <p:grpSpPr>
          <a:xfrm>
            <a:off x="1021556" y="2474595"/>
            <a:ext cx="4242435" cy="3209449"/>
            <a:chOff x="800" y="2360"/>
            <a:chExt cx="8908" cy="6739"/>
          </a:xfrm>
        </p:grpSpPr>
        <p:cxnSp>
          <p:nvCxnSpPr>
            <p:cNvPr id="2" name="Straight Arrow Connector 1"/>
            <p:cNvCxnSpPr/>
            <p:nvPr/>
          </p:nvCxnSpPr>
          <p:spPr>
            <a:xfrm flipV="1">
              <a:off x="2363" y="2360"/>
              <a:ext cx="0" cy="572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2018" y="7763"/>
              <a:ext cx="755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413" y="8262"/>
              <a:ext cx="3088" cy="837"/>
            </a:xfrm>
            <a:prstGeom prst="rect">
              <a:avLst/>
            </a:prstGeom>
            <a:noFill/>
          </p:spPr>
          <p:txBody>
            <a:bodyPr wrap="none" rtlCol="0">
              <a:spAutoFit/>
            </a:bodyPr>
            <a:lstStyle/>
            <a:p>
              <a:r>
                <a:rPr lang="en-US" sz="2000" dirty="0"/>
                <a:t>Tumor Size</a:t>
              </a:r>
              <a:endParaRPr lang="en-US" sz="2000" baseline="-25000" dirty="0"/>
            </a:p>
          </p:txBody>
        </p:sp>
        <p:sp>
          <p:nvSpPr>
            <p:cNvPr id="5" name="TextBox 4"/>
            <p:cNvSpPr txBox="1"/>
            <p:nvPr/>
          </p:nvSpPr>
          <p:spPr>
            <a:xfrm>
              <a:off x="800" y="4842"/>
              <a:ext cx="1332" cy="837"/>
            </a:xfrm>
            <a:prstGeom prst="rect">
              <a:avLst/>
            </a:prstGeom>
            <a:noFill/>
          </p:spPr>
          <p:txBody>
            <a:bodyPr wrap="none" rtlCol="0">
              <a:spAutoFit/>
            </a:bodyPr>
            <a:lstStyle/>
            <a:p>
              <a:r>
                <a:rPr lang="en-US" sz="2000" dirty="0"/>
                <a:t>Age</a:t>
              </a:r>
              <a:endParaRPr lang="en-US" sz="2000" baseline="-25000" dirty="0"/>
            </a:p>
          </p:txBody>
        </p:sp>
        <p:pic>
          <p:nvPicPr>
            <p:cNvPr id="13" name="内容占位符 10"/>
            <p:cNvPicPr>
              <a:picLocks noChangeAspect="1"/>
            </p:cNvPicPr>
            <p:nvPr/>
          </p:nvPicPr>
          <p:blipFill>
            <a:blip r:embed="rId1"/>
            <a:srcRect l="10241" r="49392" b="24477"/>
            <a:stretch>
              <a:fillRect/>
            </a:stretch>
          </p:blipFill>
          <p:spPr>
            <a:xfrm>
              <a:off x="2471" y="2586"/>
              <a:ext cx="7237" cy="4767"/>
            </a:xfrm>
            <a:prstGeom prst="rect">
              <a:avLst/>
            </a:prstGeom>
          </p:spPr>
        </p:pic>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常见的学习问题</a:t>
            </a:r>
            <a:endParaRPr lang="zh-CN" altLang="en-US" dirty="0"/>
          </a:p>
        </p:txBody>
      </p:sp>
      <p:sp>
        <p:nvSpPr>
          <p:cNvPr id="3" name="内容占位符 2"/>
          <p:cNvSpPr>
            <a:spLocks noGrp="1"/>
          </p:cNvSpPr>
          <p:nvPr>
            <p:ph sz="quarter" idx="1"/>
          </p:nvPr>
        </p:nvSpPr>
        <p:spPr/>
        <p:txBody>
          <a:bodyPr/>
          <a:lstStyle/>
          <a:p>
            <a:r>
              <a:rPr lang="zh-CN" altLang="en-US" dirty="0" smtClean="0"/>
              <a:t>练习</a:t>
            </a:r>
            <a:r>
              <a:rPr lang="en-US" altLang="zh-CN" dirty="0" smtClean="0"/>
              <a:t>2</a:t>
            </a:r>
            <a:endParaRPr lang="en-US" altLang="zh-CN" dirty="0" smtClean="0"/>
          </a:p>
          <a:p>
            <a:pPr lvl="1"/>
            <a:r>
              <a:rPr lang="zh-CN" altLang="en-US" dirty="0" smtClean="0"/>
              <a:t>数字识别是</a:t>
            </a:r>
            <a:r>
              <a:rPr lang="en-US" altLang="zh-CN" dirty="0" smtClean="0"/>
              <a:t>_______</a:t>
            </a:r>
            <a:r>
              <a:rPr lang="zh-CN" altLang="en-US" dirty="0" smtClean="0"/>
              <a:t>问题？</a:t>
            </a:r>
            <a:endParaRPr lang="en-US" altLang="zh-CN" dirty="0" smtClean="0"/>
          </a:p>
          <a:p>
            <a:pPr marL="914400" lvl="2" indent="0">
              <a:buNone/>
            </a:pPr>
            <a:r>
              <a:rPr lang="en-US" altLang="zh-CN" dirty="0" smtClean="0"/>
              <a:t>A. </a:t>
            </a:r>
            <a:r>
              <a:rPr lang="zh-CN" altLang="en-US" dirty="0" smtClean="0"/>
              <a:t>二分类   </a:t>
            </a:r>
            <a:r>
              <a:rPr lang="en-US" altLang="zh-CN" dirty="0" smtClean="0"/>
              <a:t>B. </a:t>
            </a:r>
            <a:r>
              <a:rPr lang="zh-CN" altLang="en-US" dirty="0"/>
              <a:t>多</a:t>
            </a:r>
            <a:r>
              <a:rPr lang="zh-CN" altLang="en-US" dirty="0" smtClean="0"/>
              <a:t>分类   </a:t>
            </a:r>
            <a:r>
              <a:rPr lang="en-US" altLang="zh-CN" dirty="0" smtClean="0"/>
              <a:t>C. </a:t>
            </a:r>
            <a:r>
              <a:rPr lang="zh-CN" altLang="en-US" dirty="0" smtClean="0"/>
              <a:t>回归   </a:t>
            </a:r>
            <a:r>
              <a:rPr lang="en-US" altLang="zh-CN" dirty="0" smtClean="0"/>
              <a:t>D. </a:t>
            </a:r>
            <a:r>
              <a:rPr lang="zh-CN" altLang="en-US" dirty="0" smtClean="0"/>
              <a:t>排序</a:t>
            </a:r>
            <a:endParaRPr lang="en-US" altLang="zh-CN" dirty="0" smtClean="0"/>
          </a:p>
          <a:p>
            <a:pPr marL="914400" lvl="2" indent="0">
              <a:buNone/>
            </a:pPr>
            <a:endParaRPr lang="en-US" altLang="zh-CN" dirty="0" smtClean="0"/>
          </a:p>
          <a:p>
            <a:pPr lvl="1"/>
            <a:endParaRPr lang="zh-CN" altLang="en-US" dirty="0"/>
          </a:p>
        </p:txBody>
      </p:sp>
      <p:pic>
        <p:nvPicPr>
          <p:cNvPr id="4" name="Picture 2" descr="E:\教学\人工智能\参考资料\LeNet的效果展示.gif"/>
          <p:cNvPicPr>
            <a:picLocks noChangeAspect="1" noChangeArrowheads="1" noCrop="1"/>
          </p:cNvPicPr>
          <p:nvPr/>
        </p:nvPicPr>
        <p:blipFill>
          <a:blip r:embed="rId1"/>
          <a:srcRect/>
          <a:stretch>
            <a:fillRect/>
          </a:stretch>
        </p:blipFill>
        <p:spPr bwMode="auto">
          <a:xfrm>
            <a:off x="1401445" y="2857500"/>
            <a:ext cx="6341110" cy="335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常见的学习问题</a:t>
            </a:r>
            <a:endParaRPr lang="zh-CN" altLang="en-US" dirty="0"/>
          </a:p>
        </p:txBody>
      </p:sp>
      <p:sp>
        <p:nvSpPr>
          <p:cNvPr id="3" name="内容占位符 2"/>
          <p:cNvSpPr>
            <a:spLocks noGrp="1"/>
          </p:cNvSpPr>
          <p:nvPr>
            <p:ph sz="quarter" idx="1"/>
          </p:nvPr>
        </p:nvSpPr>
        <p:spPr/>
        <p:txBody>
          <a:bodyPr/>
          <a:lstStyle/>
          <a:p>
            <a:r>
              <a:rPr lang="zh-CN" altLang="en-US" dirty="0" smtClean="0"/>
              <a:t>练习</a:t>
            </a:r>
            <a:r>
              <a:rPr lang="en-US" altLang="zh-CN" dirty="0" smtClean="0"/>
              <a:t>3</a:t>
            </a:r>
            <a:endParaRPr lang="en-US" altLang="zh-CN" dirty="0" smtClean="0"/>
          </a:p>
          <a:p>
            <a:pPr lvl="1"/>
            <a:r>
              <a:rPr lang="zh-CN" altLang="en-US" dirty="0" smtClean="0"/>
              <a:t>网络搜索是</a:t>
            </a:r>
            <a:r>
              <a:rPr lang="en-US" altLang="zh-CN" dirty="0" smtClean="0"/>
              <a:t>_______</a:t>
            </a:r>
            <a:r>
              <a:rPr lang="zh-CN" altLang="en-US" dirty="0" smtClean="0"/>
              <a:t>问题？</a:t>
            </a:r>
            <a:endParaRPr lang="en-US" altLang="zh-CN" dirty="0" smtClean="0"/>
          </a:p>
          <a:p>
            <a:pPr marL="914400" lvl="2" indent="0">
              <a:buNone/>
            </a:pPr>
            <a:r>
              <a:rPr lang="en-US" altLang="zh-CN" dirty="0" smtClean="0"/>
              <a:t>A. </a:t>
            </a:r>
            <a:r>
              <a:rPr lang="zh-CN" altLang="en-US" dirty="0" smtClean="0"/>
              <a:t>二分类   </a:t>
            </a:r>
            <a:r>
              <a:rPr lang="en-US" altLang="zh-CN" dirty="0" smtClean="0"/>
              <a:t>B. </a:t>
            </a:r>
            <a:r>
              <a:rPr lang="zh-CN" altLang="en-US" dirty="0"/>
              <a:t>多</a:t>
            </a:r>
            <a:r>
              <a:rPr lang="zh-CN" altLang="en-US" dirty="0" smtClean="0"/>
              <a:t>分类   </a:t>
            </a:r>
            <a:r>
              <a:rPr lang="en-US" altLang="zh-CN" dirty="0" smtClean="0"/>
              <a:t>C. </a:t>
            </a:r>
            <a:r>
              <a:rPr lang="zh-CN" altLang="en-US" dirty="0" smtClean="0"/>
              <a:t>回归   </a:t>
            </a:r>
            <a:r>
              <a:rPr lang="en-US" altLang="zh-CN" dirty="0" smtClean="0"/>
              <a:t>D. </a:t>
            </a:r>
            <a:r>
              <a:rPr lang="zh-CN" altLang="en-US" dirty="0" smtClean="0"/>
              <a:t>排序</a:t>
            </a:r>
            <a:endParaRPr lang="en-US" altLang="zh-CN" dirty="0" smtClean="0"/>
          </a:p>
          <a:p>
            <a:pPr marL="914400" lvl="2" indent="0">
              <a:buNone/>
            </a:pPr>
            <a:endParaRPr lang="en-US" altLang="zh-CN" dirty="0" smtClean="0"/>
          </a:p>
          <a:p>
            <a:pPr lvl="1"/>
            <a:endParaRPr lang="zh-CN" altLang="en-US" dirty="0"/>
          </a:p>
        </p:txBody>
      </p:sp>
      <p:pic>
        <p:nvPicPr>
          <p:cNvPr id="1433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23876"/>
          <a:stretch>
            <a:fillRect/>
          </a:stretch>
        </p:blipFill>
        <p:spPr bwMode="auto">
          <a:xfrm>
            <a:off x="635173" y="2882469"/>
            <a:ext cx="8093554" cy="2917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常见的学习</a:t>
            </a:r>
            <a:r>
              <a:rPr lang="zh-CN" altLang="en-US" dirty="0" smtClean="0"/>
              <a:t>问题</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思考题：</a:t>
            </a:r>
            <a:r>
              <a:rPr kumimoji="1" lang="zh-CN" altLang="en-US" dirty="0"/>
              <a:t>图像生成与</a:t>
            </a:r>
            <a:r>
              <a:rPr kumimoji="1" lang="zh-CN" altLang="en-US" dirty="0" smtClean="0"/>
              <a:t>翻译是</a:t>
            </a:r>
            <a:r>
              <a:rPr lang="en-US" altLang="zh-CN" dirty="0"/>
              <a:t>_______</a:t>
            </a:r>
            <a:r>
              <a:rPr lang="zh-CN" altLang="en-US" dirty="0"/>
              <a:t>问题？</a:t>
            </a:r>
            <a:endParaRPr lang="en-US" altLang="zh-CN" dirty="0"/>
          </a:p>
          <a:p>
            <a:pPr lvl="1"/>
            <a:r>
              <a:rPr lang="en-US" altLang="zh-CN" dirty="0" smtClean="0"/>
              <a:t>A. </a:t>
            </a:r>
            <a:r>
              <a:rPr lang="zh-CN" altLang="en-US" dirty="0" smtClean="0"/>
              <a:t>二分类   </a:t>
            </a:r>
            <a:r>
              <a:rPr lang="en-US" altLang="zh-CN" dirty="0" smtClean="0"/>
              <a:t>B. </a:t>
            </a:r>
            <a:r>
              <a:rPr lang="zh-CN" altLang="en-US" dirty="0" smtClean="0"/>
              <a:t>多分类   </a:t>
            </a:r>
            <a:r>
              <a:rPr lang="en-US" altLang="zh-CN" dirty="0" smtClean="0"/>
              <a:t>C. </a:t>
            </a:r>
            <a:r>
              <a:rPr lang="zh-CN" altLang="en-US" dirty="0" smtClean="0"/>
              <a:t>回归   </a:t>
            </a:r>
            <a:r>
              <a:rPr lang="en-US" altLang="zh-CN" dirty="0" smtClean="0"/>
              <a:t>D. </a:t>
            </a:r>
            <a:r>
              <a:rPr lang="zh-CN" altLang="en-US" dirty="0" smtClean="0"/>
              <a:t>排序</a:t>
            </a:r>
            <a:endParaRPr lang="en-US" altLang="zh-CN" dirty="0" smtClean="0"/>
          </a:p>
          <a:p>
            <a:endParaRPr kumimoji="1" lang="en-US" altLang="zh-CN" dirty="0" smtClean="0"/>
          </a:p>
        </p:txBody>
      </p:sp>
      <p:grpSp>
        <p:nvGrpSpPr>
          <p:cNvPr id="9" name="组合 8"/>
          <p:cNvGrpSpPr/>
          <p:nvPr/>
        </p:nvGrpSpPr>
        <p:grpSpPr>
          <a:xfrm>
            <a:off x="139700" y="2649220"/>
            <a:ext cx="8795385" cy="3323590"/>
            <a:chOff x="172" y="4162"/>
            <a:chExt cx="14258" cy="5388"/>
          </a:xfrm>
        </p:grpSpPr>
        <p:pic>
          <p:nvPicPr>
            <p:cNvPr id="5" name="图片 4" descr="2_generate_512"/>
            <p:cNvPicPr>
              <a:picLocks noChangeAspect="1"/>
            </p:cNvPicPr>
            <p:nvPr/>
          </p:nvPicPr>
          <p:blipFill>
            <a:blip r:embed="rId1"/>
            <a:stretch>
              <a:fillRect/>
            </a:stretch>
          </p:blipFill>
          <p:spPr>
            <a:xfrm>
              <a:off x="7312" y="4162"/>
              <a:ext cx="7118" cy="5360"/>
            </a:xfrm>
            <a:prstGeom prst="rect">
              <a:avLst/>
            </a:prstGeom>
          </p:spPr>
        </p:pic>
        <p:pic>
          <p:nvPicPr>
            <p:cNvPr id="6" name="图片 5" descr="2"/>
            <p:cNvPicPr>
              <a:picLocks noChangeAspect="1"/>
            </p:cNvPicPr>
            <p:nvPr/>
          </p:nvPicPr>
          <p:blipFill>
            <a:blip r:embed="rId2"/>
            <a:stretch>
              <a:fillRect/>
            </a:stretch>
          </p:blipFill>
          <p:spPr>
            <a:xfrm>
              <a:off x="172" y="4162"/>
              <a:ext cx="7140" cy="5388"/>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学习方法</a:t>
            </a:r>
            <a:endParaRPr lang="zh-CN" altLang="en-US" dirty="0"/>
          </a:p>
        </p:txBody>
      </p:sp>
      <p:sp>
        <p:nvSpPr>
          <p:cNvPr id="3" name="内容占位符 2"/>
          <p:cNvSpPr>
            <a:spLocks noGrp="1"/>
          </p:cNvSpPr>
          <p:nvPr>
            <p:ph sz="quarter" idx="1"/>
          </p:nvPr>
        </p:nvSpPr>
        <p:spPr/>
        <p:txBody>
          <a:bodyPr>
            <a:normAutofit fontScale="90000" lnSpcReduction="20000"/>
          </a:bodyPr>
          <a:lstStyle/>
          <a:p>
            <a:r>
              <a:rPr lang="zh-CN" altLang="en-US"/>
              <a:t>人类的学习方法</a:t>
            </a:r>
            <a:endParaRPr lang="en-US" altLang="zh-CN"/>
          </a:p>
          <a:p>
            <a:endParaRPr lang="en-US" altLang="zh-CN"/>
          </a:p>
          <a:p>
            <a:endParaRPr lang="en-US" altLang="zh-CN"/>
          </a:p>
          <a:p>
            <a:endParaRPr lang="en-US" altLang="zh-CN"/>
          </a:p>
          <a:p>
            <a:endParaRPr lang="en-US" altLang="zh-CN"/>
          </a:p>
          <a:p>
            <a:pPr lvl="1"/>
            <a:r>
              <a:rPr lang="zh-CN" altLang="en-US"/>
              <a:t>无指导的学习：</a:t>
            </a:r>
            <a:endParaRPr lang="en-US" altLang="zh-CN"/>
          </a:p>
          <a:p>
            <a:pPr lvl="2"/>
            <a:r>
              <a:rPr lang="zh-CN" altLang="en-US"/>
              <a:t>习题无答案，基于教材（先验知识）解答</a:t>
            </a:r>
            <a:endParaRPr lang="zh-CN" altLang="en-US"/>
          </a:p>
          <a:p>
            <a:pPr lvl="2"/>
            <a:endParaRPr lang="en-US" altLang="zh-CN"/>
          </a:p>
          <a:p>
            <a:pPr lvl="1"/>
            <a:r>
              <a:rPr lang="zh-CN" altLang="en-US"/>
              <a:t>有指导的学习：</a:t>
            </a:r>
            <a:endParaRPr lang="en-US" altLang="zh-CN"/>
          </a:p>
          <a:p>
            <a:pPr lvl="2"/>
            <a:r>
              <a:rPr lang="zh-CN" altLang="en-US"/>
              <a:t>习题有参考答案，向参考答案靠近</a:t>
            </a:r>
            <a:endParaRPr lang="zh-CN" altLang="en-US"/>
          </a:p>
          <a:p>
            <a:pPr lvl="2"/>
            <a:endParaRPr lang="en-US" altLang="zh-CN"/>
          </a:p>
          <a:p>
            <a:pPr lvl="1"/>
            <a:r>
              <a:rPr lang="zh-CN" altLang="en-US"/>
              <a:t>强化学习：</a:t>
            </a:r>
            <a:endParaRPr lang="en-US" altLang="zh-CN"/>
          </a:p>
          <a:p>
            <a:pPr lvl="2"/>
            <a:r>
              <a:rPr lang="zh-CN" altLang="en-US"/>
              <a:t>习题只有“对”或“错”的反馈</a:t>
            </a:r>
            <a:endParaRPr lang="zh-CN" altLang="en-US"/>
          </a:p>
        </p:txBody>
      </p:sp>
      <p:grpSp>
        <p:nvGrpSpPr>
          <p:cNvPr id="4" name="组合 3"/>
          <p:cNvGrpSpPr/>
          <p:nvPr/>
        </p:nvGrpSpPr>
        <p:grpSpPr>
          <a:xfrm>
            <a:off x="522994" y="1713041"/>
            <a:ext cx="8096102" cy="1053079"/>
            <a:chOff x="355132" y="2016395"/>
            <a:chExt cx="8096102" cy="1404105"/>
          </a:xfrm>
        </p:grpSpPr>
        <p:pic>
          <p:nvPicPr>
            <p:cNvPr id="5" name="Picture 3" descr="F:\素材\图像\图书.jpg"/>
            <p:cNvPicPr>
              <a:picLocks noChangeAspect="1" noChangeArrowheads="1"/>
            </p:cNvPicPr>
            <p:nvPr/>
          </p:nvPicPr>
          <p:blipFill rotWithShape="1">
            <a:blip r:embed="rId1">
              <a:extLst>
                <a:ext uri="{28A0092B-C50C-407E-A947-70E740481C1C}">
                  <a14:useLocalDpi xmlns:a14="http://schemas.microsoft.com/office/drawing/2010/main" val="0"/>
                </a:ext>
              </a:extLst>
            </a:blip>
            <a:srcRect l="4736" t="7017" r="6314"/>
            <a:stretch>
              <a:fillRect/>
            </a:stretch>
          </p:blipFill>
          <p:spPr bwMode="auto">
            <a:xfrm>
              <a:off x="355132" y="2016395"/>
              <a:ext cx="180801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素材\图像\考试结果.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640"/>
            <a:stretch>
              <a:fillRect/>
            </a:stretch>
          </p:blipFill>
          <p:spPr bwMode="auto">
            <a:xfrm>
              <a:off x="6763171" y="2016395"/>
              <a:ext cx="168806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F:\素材\图像\考试.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803" y="2016395"/>
              <a:ext cx="1680000" cy="126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35972"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读书</a:t>
              </a:r>
              <a:endParaRPr lang="zh-CN" altLang="en-US" sz="100" dirty="0">
                <a:latin typeface="微软雅黑" panose="020B0503020204020204" pitchFamily="34" charset="-122"/>
                <a:ea typeface="微软雅黑" panose="020B0503020204020204" pitchFamily="34" charset="-122"/>
              </a:endParaRPr>
            </a:p>
          </p:txBody>
        </p:sp>
        <p:sp>
          <p:nvSpPr>
            <p:cNvPr id="9" name="TextBox 8"/>
            <p:cNvSpPr txBox="1"/>
            <p:nvPr/>
          </p:nvSpPr>
          <p:spPr>
            <a:xfrm>
              <a:off x="3023636" y="3278260"/>
              <a:ext cx="208280" cy="142240"/>
            </a:xfrm>
            <a:prstGeom prst="rect">
              <a:avLst/>
            </a:prstGeom>
            <a:noFill/>
          </p:spPr>
          <p:txBody>
            <a:bodyPr wrap="none" rtlCol="0">
              <a:spAutoFit/>
            </a:bodyPr>
            <a:lstStyle/>
            <a:p>
              <a:r>
                <a:rPr lang="zh-CN" altLang="en-US" sz="100" dirty="0">
                  <a:latin typeface="微软雅黑" panose="020B0503020204020204" pitchFamily="34" charset="-122"/>
                  <a:ea typeface="微软雅黑" panose="020B0503020204020204" pitchFamily="34" charset="-122"/>
                </a:rPr>
                <a:t>练习</a:t>
              </a:r>
              <a:endParaRPr lang="zh-CN" altLang="en-US" sz="100" dirty="0">
                <a:latin typeface="微软雅黑" panose="020B0503020204020204" pitchFamily="34" charset="-122"/>
                <a:ea typeface="微软雅黑" panose="020B0503020204020204" pitchFamily="34" charset="-122"/>
              </a:endParaRPr>
            </a:p>
          </p:txBody>
        </p:sp>
        <p:pic>
          <p:nvPicPr>
            <p:cNvPr id="10" name="Picture 6" descr="F:\素材\图像\考试场景.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0460" y="2016395"/>
              <a:ext cx="1889055" cy="126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151820"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测验</a:t>
              </a:r>
              <a:endParaRPr lang="zh-CN" altLang="en-US" sz="100" dirty="0">
                <a:latin typeface="微软雅黑" panose="020B0503020204020204" pitchFamily="34" charset="-122"/>
                <a:ea typeface="微软雅黑" panose="020B0503020204020204" pitchFamily="34" charset="-122"/>
              </a:endParaRPr>
            </a:p>
          </p:txBody>
        </p:sp>
        <p:sp>
          <p:nvSpPr>
            <p:cNvPr id="12" name="TextBox 11"/>
            <p:cNvSpPr txBox="1"/>
            <p:nvPr/>
          </p:nvSpPr>
          <p:spPr>
            <a:xfrm>
              <a:off x="7284036"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成绩</a:t>
              </a:r>
              <a:endParaRPr lang="zh-CN" altLang="en-US" sz="100" dirty="0">
                <a:latin typeface="微软雅黑" panose="020B0503020204020204" pitchFamily="34" charset="-122"/>
                <a:ea typeface="微软雅黑" panose="020B0503020204020204" pitchFamily="34" charset="-122"/>
              </a:endParaRPr>
            </a:p>
          </p:txBody>
        </p:sp>
        <p:sp>
          <p:nvSpPr>
            <p:cNvPr id="13" name="右箭头 12"/>
            <p:cNvSpPr/>
            <p:nvPr/>
          </p:nvSpPr>
          <p:spPr>
            <a:xfrm>
              <a:off x="2141571"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sp>
          <p:nvSpPr>
            <p:cNvPr id="14" name="右箭头 13"/>
            <p:cNvSpPr/>
            <p:nvPr/>
          </p:nvSpPr>
          <p:spPr>
            <a:xfrm>
              <a:off x="4250631"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sp>
          <p:nvSpPr>
            <p:cNvPr id="15" name="右箭头 14"/>
            <p:cNvSpPr/>
            <p:nvPr/>
          </p:nvSpPr>
          <p:spPr>
            <a:xfrm>
              <a:off x="6483344"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gr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323850" y="1524000"/>
            <a:ext cx="8229600" cy="91440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endParaRPr lang="en-US" sz="2400" dirty="0">
              <a:solidFill>
                <a:prstClr val="black"/>
              </a:solidFill>
            </a:endParaRPr>
          </a:p>
        </p:txBody>
      </p:sp>
      <p:sp>
        <p:nvSpPr>
          <p:cNvPr id="7" name="标题 6"/>
          <p:cNvSpPr>
            <a:spLocks noGrp="1"/>
          </p:cNvSpPr>
          <p:nvPr>
            <p:ph type="title"/>
          </p:nvPr>
        </p:nvSpPr>
        <p:spPr/>
        <p:txBody>
          <a:bodyPr/>
          <a:lstStyle/>
          <a:p>
            <a:r>
              <a:rPr kumimoji="1" lang="zh-CN" altLang="en-US" dirty="0" smtClean="0"/>
              <a:t>学习方法</a:t>
            </a:r>
            <a:endParaRPr kumimoji="1" lang="zh-CN" altLang="en-US" dirty="0"/>
          </a:p>
        </p:txBody>
      </p:sp>
      <p:sp>
        <p:nvSpPr>
          <p:cNvPr id="10" name="内容占位符 9"/>
          <p:cNvSpPr>
            <a:spLocks noGrp="1"/>
          </p:cNvSpPr>
          <p:nvPr>
            <p:ph sz="quarter" idx="1"/>
          </p:nvPr>
        </p:nvSpPr>
        <p:spPr/>
        <p:txBody>
          <a:bodyPr/>
          <a:lstStyle/>
          <a:p>
            <a:r>
              <a:rPr lang="en-US" altLang="zh-CN" b="1" i="1" dirty="0"/>
              <a:t>Q </a:t>
            </a:r>
            <a:r>
              <a:rPr lang="en-US" altLang="zh-CN" b="1" dirty="0"/>
              <a:t>: </a:t>
            </a:r>
            <a:r>
              <a:rPr lang="en-US" altLang="zh-CN" dirty="0"/>
              <a:t>Of the following examples, which would you address using an unsupervised learning algorithm?  (Check all that apply.) </a:t>
            </a:r>
            <a:endParaRPr lang="en-US" altLang="zh-CN" dirty="0"/>
          </a:p>
        </p:txBody>
      </p:sp>
      <p:grpSp>
        <p:nvGrpSpPr>
          <p:cNvPr id="8" name="组合 7"/>
          <p:cNvGrpSpPr/>
          <p:nvPr/>
        </p:nvGrpSpPr>
        <p:grpSpPr>
          <a:xfrm>
            <a:off x="538956" y="3087211"/>
            <a:ext cx="7799546" cy="2629376"/>
            <a:chOff x="1973" y="3873"/>
            <a:chExt cx="16377" cy="5521"/>
          </a:xfrm>
        </p:grpSpPr>
        <p:sp>
          <p:nvSpPr>
            <p:cNvPr id="3" name="Rectangle 2"/>
            <p:cNvSpPr/>
            <p:nvPr/>
          </p:nvSpPr>
          <p:spPr>
            <a:xfrm>
              <a:off x="2570" y="6433"/>
              <a:ext cx="15780" cy="1484"/>
            </a:xfrm>
            <a:prstGeom prst="rect">
              <a:avLst/>
            </a:prstGeom>
          </p:spPr>
          <p:txBody>
            <a:bodyPr wrap="square">
              <a:spAutoFit/>
            </a:bodyPr>
            <a:lstStyle/>
            <a:p>
              <a:pPr>
                <a:buFont typeface="Arial" panose="020B0604020202020204" pitchFamily="34" charset="0"/>
                <a:buNone/>
              </a:pPr>
              <a:r>
                <a:rPr lang="en-US" sz="2000" dirty="0">
                  <a:solidFill>
                    <a:prstClr val="black"/>
                  </a:solidFill>
                  <a:latin typeface="Corbel" panose="020B0503020204020204" charset="0"/>
                  <a:ea typeface="思源宋体" panose="02020400000000000000" charset="-122"/>
                  <a:cs typeface="Corbel" panose="020B0503020204020204" charset="0"/>
                </a:rPr>
                <a:t>Given a database of customer data, automatically discover market segments and group customers into different market segments. </a:t>
              </a:r>
              <a:endParaRPr lang="en-US" sz="2000" dirty="0">
                <a:solidFill>
                  <a:prstClr val="black"/>
                </a:solidFill>
                <a:latin typeface="Corbel" panose="020B0503020204020204" charset="0"/>
                <a:ea typeface="思源宋体" panose="02020400000000000000" charset="-122"/>
                <a:cs typeface="Corbel" panose="020B0503020204020204" charset="0"/>
              </a:endParaRPr>
            </a:p>
          </p:txBody>
        </p:sp>
        <p:sp>
          <p:nvSpPr>
            <p:cNvPr id="4" name="Rectangle 3"/>
            <p:cNvSpPr/>
            <p:nvPr/>
          </p:nvSpPr>
          <p:spPr>
            <a:xfrm>
              <a:off x="2570" y="3873"/>
              <a:ext cx="14240" cy="837"/>
            </a:xfrm>
            <a:prstGeom prst="rect">
              <a:avLst/>
            </a:prstGeom>
          </p:spPr>
          <p:txBody>
            <a:bodyPr wrap="square">
              <a:spAutoFit/>
            </a:bodyPr>
            <a:lstStyle/>
            <a:p>
              <a:r>
                <a:rPr lang="en-US" sz="2000" dirty="0">
                  <a:solidFill>
                    <a:prstClr val="black"/>
                  </a:solidFill>
                  <a:latin typeface="Corbel" panose="020B0503020204020204" charset="0"/>
                  <a:ea typeface="思源宋体" panose="02020400000000000000" charset="-122"/>
                  <a:cs typeface="Corbel" panose="020B0503020204020204" charset="0"/>
                </a:rPr>
                <a:t>Given email labeled as spam/not spam, learn a spam filter.</a:t>
              </a:r>
              <a:endParaRPr lang="en-US" sz="2000" dirty="0">
                <a:solidFill>
                  <a:prstClr val="black"/>
                </a:solidFill>
                <a:latin typeface="Corbel" panose="020B0503020204020204" charset="0"/>
                <a:ea typeface="思源宋体" panose="02020400000000000000" charset="-122"/>
                <a:cs typeface="Corbel" panose="020B0503020204020204" charset="0"/>
              </a:endParaRPr>
            </a:p>
          </p:txBody>
        </p:sp>
        <p:sp>
          <p:nvSpPr>
            <p:cNvPr id="5" name="Rectangle 4"/>
            <p:cNvSpPr/>
            <p:nvPr/>
          </p:nvSpPr>
          <p:spPr>
            <a:xfrm>
              <a:off x="2570" y="4953"/>
              <a:ext cx="14560" cy="1484"/>
            </a:xfrm>
            <a:prstGeom prst="rect">
              <a:avLst/>
            </a:prstGeom>
          </p:spPr>
          <p:txBody>
            <a:bodyPr wrap="square">
              <a:spAutoFit/>
            </a:bodyPr>
            <a:lstStyle/>
            <a:p>
              <a:pPr>
                <a:buFont typeface="Arial" panose="020B0604020202020204" pitchFamily="34" charset="0"/>
                <a:buNone/>
              </a:pPr>
              <a:r>
                <a:rPr lang="en-US" sz="2000" dirty="0">
                  <a:solidFill>
                    <a:prstClr val="black"/>
                  </a:solidFill>
                  <a:latin typeface="Corbel" panose="020B0503020204020204" charset="0"/>
                  <a:ea typeface="思源宋体" panose="02020400000000000000" charset="-122"/>
                  <a:cs typeface="Corbel" panose="020B0503020204020204" charset="0"/>
                </a:rPr>
                <a:t>Given a set of news articles found on the web, group them into set of articles about the same story. </a:t>
              </a:r>
              <a:endParaRPr lang="en-US" sz="2000" dirty="0">
                <a:solidFill>
                  <a:prstClr val="black"/>
                </a:solidFill>
                <a:latin typeface="Corbel" panose="020B0503020204020204" charset="0"/>
                <a:ea typeface="思源宋体" panose="02020400000000000000" charset="-122"/>
                <a:cs typeface="Corbel" panose="020B0503020204020204" charset="0"/>
              </a:endParaRPr>
            </a:p>
          </p:txBody>
        </p:sp>
        <p:sp>
          <p:nvSpPr>
            <p:cNvPr id="6" name="Rectangle 5"/>
            <p:cNvSpPr/>
            <p:nvPr/>
          </p:nvSpPr>
          <p:spPr>
            <a:xfrm>
              <a:off x="2570" y="7910"/>
              <a:ext cx="15040" cy="1484"/>
            </a:xfrm>
            <a:prstGeom prst="rect">
              <a:avLst/>
            </a:prstGeom>
          </p:spPr>
          <p:txBody>
            <a:bodyPr wrap="square">
              <a:spAutoFit/>
            </a:bodyPr>
            <a:lstStyle/>
            <a:p>
              <a:pPr>
                <a:buFont typeface="Arial" panose="020B0604020202020204" pitchFamily="34" charset="0"/>
                <a:buNone/>
              </a:pPr>
              <a:r>
                <a:rPr lang="en-US" sz="2000" dirty="0">
                  <a:solidFill>
                    <a:prstClr val="black"/>
                  </a:solidFill>
                  <a:latin typeface="Corbel" panose="020B0503020204020204" charset="0"/>
                  <a:ea typeface="思源宋体" panose="02020400000000000000" charset="-122"/>
                  <a:cs typeface="Corbel" panose="020B0503020204020204" charset="0"/>
                </a:rPr>
                <a:t>Given a dataset of patients diagnosed as either having diabetes or not, learn to classify new patients as having diabetes or not. </a:t>
              </a:r>
              <a:endParaRPr lang="en-US" sz="2000" dirty="0">
                <a:solidFill>
                  <a:prstClr val="black"/>
                </a:solidFill>
                <a:latin typeface="Corbel" panose="020B0503020204020204" charset="0"/>
                <a:ea typeface="思源宋体" panose="02020400000000000000" charset="-122"/>
                <a:cs typeface="Corbel" panose="020B0503020204020204" charset="0"/>
              </a:endParaRPr>
            </a:p>
          </p:txBody>
        </p:sp>
        <p:sp>
          <p:nvSpPr>
            <p:cNvPr id="11" name="椭圆 10"/>
            <p:cNvSpPr/>
            <p:nvPr/>
          </p:nvSpPr>
          <p:spPr>
            <a:xfrm>
              <a:off x="1973" y="3936"/>
              <a:ext cx="524" cy="524"/>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400">
                <a:latin typeface="Corbel" panose="020B0503020204020204" charset="0"/>
                <a:ea typeface="思源宋体" panose="02020400000000000000" charset="-122"/>
                <a:cs typeface="Corbel" panose="020B0503020204020204" charset="0"/>
              </a:endParaRPr>
            </a:p>
          </p:txBody>
        </p:sp>
        <p:sp>
          <p:nvSpPr>
            <p:cNvPr id="12" name="椭圆 11"/>
            <p:cNvSpPr/>
            <p:nvPr/>
          </p:nvSpPr>
          <p:spPr>
            <a:xfrm>
              <a:off x="1973" y="5015"/>
              <a:ext cx="524" cy="524"/>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400">
                <a:latin typeface="Corbel" panose="020B0503020204020204" charset="0"/>
                <a:ea typeface="思源宋体" panose="02020400000000000000" charset="-122"/>
                <a:cs typeface="Corbel" panose="020B0503020204020204" charset="0"/>
              </a:endParaRPr>
            </a:p>
          </p:txBody>
        </p:sp>
        <p:sp>
          <p:nvSpPr>
            <p:cNvPr id="13" name="椭圆 12"/>
            <p:cNvSpPr/>
            <p:nvPr/>
          </p:nvSpPr>
          <p:spPr>
            <a:xfrm>
              <a:off x="1973" y="6523"/>
              <a:ext cx="524" cy="524"/>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400">
                <a:latin typeface="Corbel" panose="020B0503020204020204" charset="0"/>
                <a:ea typeface="思源宋体" panose="02020400000000000000" charset="-122"/>
                <a:cs typeface="Corbel" panose="020B0503020204020204" charset="0"/>
              </a:endParaRPr>
            </a:p>
          </p:txBody>
        </p:sp>
        <p:sp>
          <p:nvSpPr>
            <p:cNvPr id="14" name="椭圆 13"/>
            <p:cNvSpPr/>
            <p:nvPr/>
          </p:nvSpPr>
          <p:spPr>
            <a:xfrm>
              <a:off x="1973" y="8032"/>
              <a:ext cx="524" cy="524"/>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400">
                <a:latin typeface="Corbel" panose="020B0503020204020204" charset="0"/>
                <a:ea typeface="思源宋体" panose="02020400000000000000" charset="-122"/>
                <a:cs typeface="Corbel" panose="020B0503020204020204" charset="0"/>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p>
            <a:pPr marL="571500" indent="-571500" algn="l">
              <a:lnSpc>
                <a:spcPct val="200000"/>
              </a:lnSpc>
              <a:buFont typeface="Arial" panose="020B0604020202020204" pitchFamily="34" charset="0"/>
              <a:buChar char="•"/>
            </a:pPr>
            <a:r>
              <a:rPr lang="zh-CN" altLang="en-US">
                <a:cs typeface="华文中宋" panose="02010600040101010101" charset="-122"/>
                <a:sym typeface="+mn-ea"/>
              </a:rPr>
              <a:t>机器学习定义</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cs typeface="华文中宋" panose="02010600040101010101" charset="-122"/>
                <a:sym typeface="+mn-ea"/>
              </a:rPr>
              <a:t>学习方法</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solidFill>
                  <a:srgbClr val="C00000"/>
                </a:solidFill>
                <a:cs typeface="华文中宋" panose="02010600040101010101" charset="-122"/>
                <a:sym typeface="+mn-ea"/>
              </a:rPr>
              <a:t>数学描述</a:t>
            </a:r>
            <a:endParaRPr lang="zh-CN" altLang="en-US">
              <a:solidFill>
                <a:srgbClr val="C00000"/>
              </a:solidFill>
              <a:latin typeface="华文中宋" panose="02010600040101010101" charset="-122"/>
              <a:ea typeface="华文中宋" panose="02010600040101010101" charset="-122"/>
              <a:cs typeface="华文中宋" panose="02010600040101010101" charset="-122"/>
              <a:sym typeface="+mn-ea"/>
            </a:endParaRPr>
          </a:p>
          <a:p>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endParaRPr lang="zh-CN" altLang="en-US" dirty="0"/>
          </a:p>
        </p:txBody>
      </p:sp>
      <p:sp>
        <p:nvSpPr>
          <p:cNvPr id="8" name="内容占位符 7"/>
          <p:cNvSpPr>
            <a:spLocks noGrp="1"/>
          </p:cNvSpPr>
          <p:nvPr>
            <p:ph sz="quarter" idx="1"/>
          </p:nvPr>
        </p:nvSpPr>
        <p:spPr/>
        <p:txBody>
          <a:bodyPr/>
          <a:p>
            <a:r>
              <a:rPr lang="zh-CN" altLang="en-US"/>
              <a:t>机器学习：</a:t>
            </a:r>
            <a:endParaRPr lang="zh-CN" altLang="en-US"/>
          </a:p>
          <a:p>
            <a:pPr lvl="1"/>
            <a:r>
              <a:rPr lang="zh-CN" altLang="en-US"/>
              <a:t>从数据中获得决策（预测）函数使得机器可以根据数据进行自动学习，通过算法使得机器能从大量历史数据中学习规律从而对新的样本做决策。</a:t>
            </a:r>
            <a:endParaRPr lang="en-US" altLang="zh-CN"/>
          </a:p>
          <a:p>
            <a:endParaRPr lang="en-US" altLang="zh-CN"/>
          </a:p>
        </p:txBody>
      </p:sp>
      <p:pic>
        <p:nvPicPr>
          <p:cNvPr id="3" name="图片 2"/>
          <p:cNvPicPr>
            <a:picLocks noChangeAspect="1"/>
          </p:cNvPicPr>
          <p:nvPr/>
        </p:nvPicPr>
        <p:blipFill>
          <a:blip r:embed="rId1"/>
          <a:stretch>
            <a:fillRect/>
          </a:stretch>
        </p:blipFill>
        <p:spPr>
          <a:xfrm>
            <a:off x="156635" y="3158490"/>
            <a:ext cx="8530165" cy="2667000"/>
          </a:xfrm>
          <a:prstGeom prst="rect">
            <a:avLst/>
          </a:prstGeom>
        </p:spPr>
      </p:pic>
      <p:sp>
        <p:nvSpPr>
          <p:cNvPr id="4" name="文本框 3"/>
          <p:cNvSpPr txBox="1"/>
          <p:nvPr/>
        </p:nvSpPr>
        <p:spPr>
          <a:xfrm>
            <a:off x="251460" y="6071870"/>
            <a:ext cx="7030720" cy="368300"/>
          </a:xfrm>
          <a:prstGeom prst="rect">
            <a:avLst/>
          </a:prstGeom>
          <a:noFill/>
        </p:spPr>
        <p:txBody>
          <a:bodyPr wrap="square" rtlCol="0" anchor="t">
            <a:spAutoFit/>
          </a:bodyPr>
          <a:p>
            <a:pPr algn="r"/>
            <a:r>
              <a:rPr lang="zh-CN" altLang="en-US">
                <a:solidFill>
                  <a:srgbClr val="C00000"/>
                </a:solidFill>
                <a:latin typeface="Century Schoolbook" panose="02040604050505020304" charset="0"/>
                <a:cs typeface="Century Schoolbook" panose="02040604050505020304" charset="0"/>
              </a:rPr>
              <a:t>独立同分布（Identically and Independently Distributed，IID）</a:t>
            </a:r>
            <a:endParaRPr lang="zh-CN" altLang="en-US">
              <a:solidFill>
                <a:srgbClr val="C00000"/>
              </a:solidFill>
              <a:latin typeface="Century Schoolbook" panose="02040604050505020304" charset="0"/>
              <a:cs typeface="Century Schoolbook" panose="0204060405050502030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数学描述</a:t>
            </a:r>
            <a:endParaRPr lang="zh-CN" altLang="en-US" dirty="0"/>
          </a:p>
        </p:txBody>
      </p:sp>
      <mc:AlternateContent xmlns:mc="http://schemas.openxmlformats.org/markup-compatibility/2006">
        <mc:Choice xmlns:a14="http://schemas.microsoft.com/office/drawing/2010/main" Requires="a14">
          <p:sp>
            <p:nvSpPr>
              <p:cNvPr id="4" name="圆角矩形 3"/>
              <p:cNvSpPr/>
              <p:nvPr/>
            </p:nvSpPr>
            <p:spPr>
              <a:xfrm>
                <a:off x="710192" y="2060848"/>
                <a:ext cx="3648405" cy="792088"/>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accent6">
                        <a:lumMod val="75000"/>
                      </a:schemeClr>
                    </a:solidFill>
                    <a:latin typeface="Times New Roman" pitchFamily="18" charset="0"/>
                    <a:ea typeface="黑体" pitchFamily="49" charset="-122"/>
                    <a:cs typeface="Times New Roman" pitchFamily="18" charset="0"/>
                  </a:rPr>
                  <a:t>未知的目标函数</a:t>
                </a:r>
                <a:endParaRPr lang="en-US" altLang="zh-CN" sz="2000" b="1" dirty="0" smtClean="0">
                  <a:solidFill>
                    <a:schemeClr val="accent6">
                      <a:lumMod val="75000"/>
                    </a:schemeClr>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chemeClr val="accent6">
                              <a:lumMod val="75000"/>
                            </a:schemeClr>
                          </a:solidFill>
                          <a:latin typeface="Cambria Math"/>
                          <a:ea typeface="黑体" pitchFamily="49" charset="-122"/>
                          <a:cs typeface="Times New Roman" pitchFamily="18" charset="0"/>
                        </a:rPr>
                        <m:t>𝒇</m:t>
                      </m:r>
                      <m:r>
                        <a:rPr lang="en-US" altLang="zh-CN" sz="2000" b="1" i="1" smtClean="0">
                          <a:solidFill>
                            <a:schemeClr val="accent6">
                              <a:lumMod val="75000"/>
                            </a:schemeClr>
                          </a:solidFill>
                          <a:latin typeface="Cambria Math"/>
                          <a:ea typeface="黑体" pitchFamily="49" charset="-122"/>
                          <a:cs typeface="Times New Roman" pitchFamily="18" charset="0"/>
                        </a:rPr>
                        <m:t>: </m:t>
                      </m:r>
                      <m:r>
                        <a:rPr lang="zh-CN" altLang="en-US" sz="2000" b="1" i="1" smtClean="0">
                          <a:solidFill>
                            <a:schemeClr val="accent6">
                              <a:lumMod val="75000"/>
                            </a:schemeClr>
                          </a:solidFill>
                          <a:latin typeface="Cambria Math"/>
                          <a:ea typeface="黑体" pitchFamily="49" charset="-122"/>
                          <a:cs typeface="Times New Roman" pitchFamily="18" charset="0"/>
                        </a:rPr>
                        <m:t>𝓧</m:t>
                      </m:r>
                      <m:r>
                        <a:rPr lang="zh-CN" altLang="en-US" sz="2000" b="1" i="1" smtClean="0">
                          <a:solidFill>
                            <a:schemeClr val="accent6">
                              <a:lumMod val="75000"/>
                            </a:schemeClr>
                          </a:solidFill>
                          <a:latin typeface="Cambria Math"/>
                          <a:ea typeface="黑体" pitchFamily="49" charset="-122"/>
                          <a:cs typeface="Times New Roman" pitchFamily="18" charset="0"/>
                        </a:rPr>
                        <m:t>→</m:t>
                      </m:r>
                      <m:r>
                        <a:rPr lang="zh-CN" altLang="en-US" sz="2000" b="1" i="1" smtClean="0">
                          <a:solidFill>
                            <a:schemeClr val="accent6">
                              <a:lumMod val="75000"/>
                            </a:schemeClr>
                          </a:solidFill>
                          <a:latin typeface="Cambria Math"/>
                          <a:ea typeface="黑体" pitchFamily="49" charset="-122"/>
                          <a:cs typeface="Times New Roman" pitchFamily="18" charset="0"/>
                        </a:rPr>
                        <m:t>𝓨</m:t>
                      </m:r>
                    </m:oMath>
                  </m:oMathPara>
                </a14:m>
                <a:endParaRPr lang="zh-CN" altLang="en-US" sz="2000" b="1" i="1" dirty="0">
                  <a:solidFill>
                    <a:schemeClr val="accent6">
                      <a:lumMod val="75000"/>
                    </a:schemeClr>
                  </a:solidFill>
                  <a:latin typeface="Times New Roman" pitchFamily="18" charset="0"/>
                  <a:ea typeface="黑体" pitchFamily="49" charset="-122"/>
                  <a:cs typeface="Times New Roman" pitchFamily="18" charset="0"/>
                </a:endParaRPr>
              </a:p>
            </p:txBody>
          </p:sp>
        </mc:Choice>
        <mc:Fallback>
          <p:sp>
            <p:nvSpPr>
              <p:cNvPr id="4" name="圆角矩形 3"/>
              <p:cNvSpPr>
                <a:spLocks noRot="1" noChangeAspect="1" noMove="1" noResize="1" noEditPoints="1" noAdjustHandles="1" noChangeArrowheads="1" noChangeShapeType="1" noTextEdit="1"/>
              </p:cNvSpPr>
              <p:nvPr/>
            </p:nvSpPr>
            <p:spPr>
              <a:xfrm>
                <a:off x="532644" y="2402886"/>
                <a:ext cx="2736304" cy="594066"/>
              </a:xfrm>
              <a:prstGeom prst="roundRect">
                <a:avLst>
                  <a:gd name="adj" fmla="val 50000"/>
                </a:avLst>
              </a:prstGeom>
              <a:blipFill rotWithShape="1">
                <a:blip r:embed="rId1"/>
                <a:stretch>
                  <a:fillRect b="-2273"/>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5" name="圆角矩形 4"/>
              <p:cNvSpPr/>
              <p:nvPr/>
            </p:nvSpPr>
            <p:spPr>
              <a:xfrm>
                <a:off x="710196" y="3645024"/>
                <a:ext cx="3648405" cy="792088"/>
              </a:xfrm>
              <a:prstGeom prst="roundRect">
                <a:avLst>
                  <a:gd name="adj" fmla="val 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70C0"/>
                    </a:solidFill>
                    <a:latin typeface="Times New Roman" pitchFamily="18" charset="0"/>
                    <a:ea typeface="黑体" pitchFamily="49" charset="-122"/>
                    <a:cs typeface="Times New Roman" pitchFamily="18" charset="0"/>
                  </a:rPr>
                  <a:t>训练样本集</a:t>
                </a:r>
                <a:endParaRPr lang="en-US" altLang="zh-CN" sz="2000" b="1" dirty="0" smtClean="0">
                  <a:solidFill>
                    <a:srgbClr val="0070C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zh-CN" altLang="en-US" sz="2000" b="1" i="1" smtClean="0">
                          <a:solidFill>
                            <a:srgbClr val="0070C0"/>
                          </a:solidFill>
                          <a:latin typeface="Cambria Math"/>
                          <a:ea typeface="黑体" pitchFamily="49" charset="-122"/>
                          <a:cs typeface="Times New Roman" pitchFamily="18" charset="0"/>
                        </a:rPr>
                        <m:t>𝓓</m:t>
                      </m:r>
                      <m:r>
                        <a:rPr lang="en-US" altLang="zh-CN" sz="2000" b="1" i="1" smtClean="0">
                          <a:solidFill>
                            <a:srgbClr val="0070C0"/>
                          </a:solidFill>
                          <a:latin typeface="Cambria Math"/>
                          <a:ea typeface="黑体" pitchFamily="49" charset="-122"/>
                          <a:cs typeface="Times New Roman" pitchFamily="18" charset="0"/>
                        </a:rPr>
                        <m:t>:</m:t>
                      </m:r>
                      <m:d>
                        <m:dPr>
                          <m:ctrlPr>
                            <a:rPr lang="en-US" altLang="zh-CN" sz="2000" b="1" i="1" smtClean="0">
                              <a:solidFill>
                                <a:srgbClr val="0070C0"/>
                              </a:solidFill>
                              <a:latin typeface="Cambria Math"/>
                              <a:ea typeface="黑体" pitchFamily="49" charset="-122"/>
                              <a:cs typeface="Times New Roman" pitchFamily="18" charset="0"/>
                            </a:rPr>
                          </m:ctrlPr>
                        </m:dPr>
                        <m:e>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0" smtClean="0">
                                  <a:solidFill>
                                    <a:srgbClr val="0070C0"/>
                                  </a:solidFill>
                                  <a:latin typeface="Cambria Math"/>
                                  <a:ea typeface="黑体" pitchFamily="49" charset="-122"/>
                                  <a:cs typeface="Times New Roman" pitchFamily="18" charset="0"/>
                                </a:rPr>
                                <m:t>𝐱</m:t>
                              </m:r>
                            </m:e>
                            <m:sub>
                              <m:r>
                                <a:rPr lang="en-US" altLang="zh-CN" sz="2000" b="1" i="1" smtClean="0">
                                  <a:solidFill>
                                    <a:srgbClr val="0070C0"/>
                                  </a:solidFill>
                                  <a:latin typeface="Cambria Math"/>
                                  <a:ea typeface="黑体" pitchFamily="49" charset="-122"/>
                                  <a:cs typeface="Times New Roman" pitchFamily="18" charset="0"/>
                                </a:rPr>
                                <m:t>𝟏</m:t>
                              </m:r>
                            </m:sub>
                          </m:sSub>
                          <m:r>
                            <a:rPr lang="en-US" altLang="zh-CN" sz="2000" b="1" i="1" smtClean="0">
                              <a:solidFill>
                                <a:srgbClr val="0070C0"/>
                              </a:solidFill>
                              <a:latin typeface="Cambria Math"/>
                              <a:ea typeface="黑体" pitchFamily="49" charset="-122"/>
                              <a:cs typeface="Times New Roman" pitchFamily="18" charset="0"/>
                            </a:rPr>
                            <m:t>, </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1" smtClean="0">
                                  <a:solidFill>
                                    <a:srgbClr val="0070C0"/>
                                  </a:solidFill>
                                  <a:latin typeface="Cambria Math"/>
                                  <a:ea typeface="黑体" pitchFamily="49" charset="-122"/>
                                  <a:cs typeface="Times New Roman" pitchFamily="18" charset="0"/>
                                </a:rPr>
                                <m:t>𝒚</m:t>
                              </m:r>
                            </m:e>
                            <m:sub>
                              <m:r>
                                <a:rPr lang="en-US" altLang="zh-CN" sz="2000" b="1" i="1" smtClean="0">
                                  <a:solidFill>
                                    <a:srgbClr val="0070C0"/>
                                  </a:solidFill>
                                  <a:latin typeface="Cambria Math"/>
                                  <a:ea typeface="黑体" pitchFamily="49" charset="-122"/>
                                  <a:cs typeface="Times New Roman" pitchFamily="18" charset="0"/>
                                </a:rPr>
                                <m:t>𝟏</m:t>
                              </m:r>
                            </m:sub>
                          </m:sSub>
                        </m:e>
                      </m:d>
                      <m:r>
                        <a:rPr lang="en-US" altLang="zh-CN" sz="2000" b="1" i="1" smtClean="0">
                          <a:solidFill>
                            <a:srgbClr val="0070C0"/>
                          </a:solidFill>
                          <a:latin typeface="Cambria Math"/>
                          <a:ea typeface="黑体" pitchFamily="49" charset="-122"/>
                          <a:cs typeface="Times New Roman" pitchFamily="18" charset="0"/>
                        </a:rPr>
                        <m:t>,…,(</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0" smtClean="0">
                              <a:solidFill>
                                <a:srgbClr val="0070C0"/>
                              </a:solidFill>
                              <a:latin typeface="Cambria Math"/>
                              <a:ea typeface="黑体" pitchFamily="49" charset="-122"/>
                              <a:cs typeface="Times New Roman" pitchFamily="18" charset="0"/>
                            </a:rPr>
                            <m:t>𝐱</m:t>
                          </m:r>
                        </m:e>
                        <m:sub>
                          <m:r>
                            <a:rPr lang="en-US" altLang="zh-CN" sz="2000" b="1" i="1" smtClean="0">
                              <a:solidFill>
                                <a:srgbClr val="0070C0"/>
                              </a:solidFill>
                              <a:latin typeface="Cambria Math"/>
                              <a:ea typeface="黑体" pitchFamily="49" charset="-122"/>
                              <a:cs typeface="Times New Roman" pitchFamily="18" charset="0"/>
                            </a:rPr>
                            <m:t>𝑵</m:t>
                          </m:r>
                        </m:sub>
                      </m:sSub>
                      <m:r>
                        <a:rPr lang="en-US" altLang="zh-CN" sz="2000" b="1" i="1" smtClean="0">
                          <a:solidFill>
                            <a:srgbClr val="0070C0"/>
                          </a:solidFill>
                          <a:latin typeface="Cambria Math"/>
                          <a:ea typeface="黑体" pitchFamily="49" charset="-122"/>
                          <a:cs typeface="Times New Roman" pitchFamily="18" charset="0"/>
                        </a:rPr>
                        <m:t>,</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1" smtClean="0">
                              <a:solidFill>
                                <a:srgbClr val="0070C0"/>
                              </a:solidFill>
                              <a:latin typeface="Cambria Math"/>
                              <a:ea typeface="黑体" pitchFamily="49" charset="-122"/>
                              <a:cs typeface="Times New Roman" pitchFamily="18" charset="0"/>
                            </a:rPr>
                            <m:t>𝒚</m:t>
                          </m:r>
                        </m:e>
                        <m:sub>
                          <m:r>
                            <a:rPr lang="en-US" altLang="zh-CN" sz="2000" b="1" i="1" smtClean="0">
                              <a:solidFill>
                                <a:srgbClr val="0070C0"/>
                              </a:solidFill>
                              <a:latin typeface="Cambria Math"/>
                              <a:ea typeface="黑体" pitchFamily="49" charset="-122"/>
                              <a:cs typeface="Times New Roman" pitchFamily="18" charset="0"/>
                            </a:rPr>
                            <m:t>𝑵</m:t>
                          </m:r>
                        </m:sub>
                      </m:sSub>
                      <m:r>
                        <a:rPr lang="en-US" altLang="zh-CN" sz="2000" b="1" i="1" smtClean="0">
                          <a:solidFill>
                            <a:srgbClr val="0070C0"/>
                          </a:solidFill>
                          <a:latin typeface="Cambria Math"/>
                          <a:ea typeface="黑体" pitchFamily="49" charset="-122"/>
                          <a:cs typeface="Times New Roman" pitchFamily="18" charset="0"/>
                        </a:rPr>
                        <m:t>)</m:t>
                      </m:r>
                    </m:oMath>
                  </m:oMathPara>
                </a14:m>
                <a:endParaRPr lang="zh-CN" altLang="en-US" sz="2000" b="1" i="1" dirty="0">
                  <a:solidFill>
                    <a:srgbClr val="0070C0"/>
                  </a:solidFill>
                  <a:latin typeface="Times New Roman" pitchFamily="18" charset="0"/>
                  <a:ea typeface="黑体" pitchFamily="49" charset="-122"/>
                  <a:cs typeface="Times New Roman" pitchFamily="18" charset="0"/>
                </a:endParaRPr>
              </a:p>
            </p:txBody>
          </p:sp>
        </mc:Choice>
        <mc:Fallback>
          <p:sp>
            <p:nvSpPr>
              <p:cNvPr id="5" name="圆角矩形 4"/>
              <p:cNvSpPr>
                <a:spLocks noRot="1" noChangeAspect="1" noMove="1" noResize="1" noEditPoints="1" noAdjustHandles="1" noChangeArrowheads="1" noChangeShapeType="1" noTextEdit="1"/>
              </p:cNvSpPr>
              <p:nvPr/>
            </p:nvSpPr>
            <p:spPr>
              <a:xfrm>
                <a:off x="532647" y="3591018"/>
                <a:ext cx="2736304" cy="594066"/>
              </a:xfrm>
              <a:prstGeom prst="roundRect">
                <a:avLst>
                  <a:gd name="adj" fmla="val 0"/>
                </a:avLst>
              </a:prstGeom>
              <a:blipFill rotWithShape="1">
                <a:blip r:embed="rId2"/>
                <a:stretch>
                  <a:fillRect b="-1515"/>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6" name="圆角矩形 5"/>
              <p:cNvSpPr/>
              <p:nvPr/>
            </p:nvSpPr>
            <p:spPr>
              <a:xfrm>
                <a:off x="5061967" y="3605426"/>
                <a:ext cx="3321783" cy="87129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学习方法</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r>
                  <a:rPr lang="zh-CN" altLang="en-US" b="1" dirty="0" smtClean="0">
                    <a:solidFill>
                      <a:srgbClr val="C00000"/>
                    </a:solidFill>
                    <a:latin typeface="Times New Roman" pitchFamily="18" charset="0"/>
                    <a:ea typeface="黑体" pitchFamily="49" charset="-122"/>
                    <a:cs typeface="Times New Roman" pitchFamily="18" charset="0"/>
                  </a:rPr>
                  <a:t>（</a:t>
                </a:r>
                <a:r>
                  <a:rPr lang="en-US" altLang="zh-CN" b="1" dirty="0" smtClean="0">
                    <a:solidFill>
                      <a:srgbClr val="C00000"/>
                    </a:solidFill>
                    <a:latin typeface="Times New Roman" pitchFamily="18" charset="0"/>
                    <a:ea typeface="黑体" pitchFamily="49" charset="-122"/>
                    <a:cs typeface="Times New Roman" pitchFamily="18" charset="0"/>
                  </a:rPr>
                  <a:t>Learning Algorithm</a:t>
                </a:r>
                <a:r>
                  <a:rPr lang="zh-CN" altLang="en-US" b="1" dirty="0" smtClean="0">
                    <a:solidFill>
                      <a:srgbClr val="C00000"/>
                    </a:solidFill>
                    <a:latin typeface="Times New Roman" pitchFamily="18" charset="0"/>
                    <a:ea typeface="黑体" pitchFamily="49" charset="-122"/>
                    <a:cs typeface="Times New Roman" pitchFamily="18" charset="0"/>
                  </a:rPr>
                  <a:t>）</a:t>
                </a:r>
                <a:endParaRPr lang="en-US" altLang="zh-CN"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zh-CN" altLang="en-US" sz="2000" b="1" i="1" smtClean="0">
                          <a:solidFill>
                            <a:srgbClr val="C00000"/>
                          </a:solidFill>
                          <a:latin typeface="Cambria Math"/>
                          <a:ea typeface="黑体" pitchFamily="49" charset="-122"/>
                          <a:cs typeface="Times New Roman" pitchFamily="18" charset="0"/>
                        </a:rPr>
                        <m:t>𝓐</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6" name="圆角矩形 5"/>
              <p:cNvSpPr>
                <a:spLocks noRot="1" noChangeAspect="1" noMove="1" noResize="1" noEditPoints="1" noAdjustHandles="1" noChangeArrowheads="1" noChangeShapeType="1" noTextEdit="1"/>
              </p:cNvSpPr>
              <p:nvPr/>
            </p:nvSpPr>
            <p:spPr>
              <a:xfrm>
                <a:off x="3796475" y="3561320"/>
                <a:ext cx="2491337" cy="653473"/>
              </a:xfrm>
              <a:prstGeom prst="roundRect">
                <a:avLst>
                  <a:gd name="adj" fmla="val 50000"/>
                </a:avLst>
              </a:prstGeom>
              <a:blipFill rotWithShape="1">
                <a:blip r:embed="rId3"/>
                <a:stretch>
                  <a:fillRect t="-9655" b="-3448"/>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7" name="圆角矩形 6"/>
              <p:cNvSpPr/>
              <p:nvPr/>
            </p:nvSpPr>
            <p:spPr>
              <a:xfrm>
                <a:off x="8980688" y="3645024"/>
                <a:ext cx="2491909" cy="792088"/>
              </a:xfrm>
              <a:prstGeom prst="roundRect">
                <a:avLst>
                  <a:gd name="adj" fmla="val 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7030A0"/>
                    </a:solidFill>
                    <a:latin typeface="Times New Roman" pitchFamily="18" charset="0"/>
                    <a:ea typeface="黑体" pitchFamily="49" charset="-122"/>
                    <a:cs typeface="Times New Roman" pitchFamily="18" charset="0"/>
                  </a:rPr>
                  <a:t>模型（</a:t>
                </a:r>
                <a:r>
                  <a:rPr lang="en-US" altLang="zh-CN" sz="2000" b="1" dirty="0" smtClean="0">
                    <a:solidFill>
                      <a:srgbClr val="7030A0"/>
                    </a:solidFill>
                    <a:latin typeface="Times New Roman" pitchFamily="18" charset="0"/>
                    <a:ea typeface="黑体" pitchFamily="49" charset="-122"/>
                    <a:cs typeface="Times New Roman" pitchFamily="18" charset="0"/>
                  </a:rPr>
                  <a:t>Model</a:t>
                </a:r>
                <a:r>
                  <a:rPr lang="zh-CN" altLang="en-US" sz="2000" b="1" dirty="0" smtClean="0">
                    <a:solidFill>
                      <a:srgbClr val="7030A0"/>
                    </a:solidFill>
                    <a:latin typeface="Times New Roman" pitchFamily="18" charset="0"/>
                    <a:ea typeface="黑体" pitchFamily="49" charset="-122"/>
                    <a:cs typeface="Times New Roman" pitchFamily="18" charset="0"/>
                  </a:rPr>
                  <a:t>）</a:t>
                </a:r>
                <a:endParaRPr lang="en-US" altLang="zh-CN" sz="2000" b="1" dirty="0" smtClean="0">
                  <a:solidFill>
                    <a:srgbClr val="7030A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7030A0"/>
                          </a:solidFill>
                          <a:latin typeface="Cambria Math"/>
                          <a:ea typeface="黑体" pitchFamily="49" charset="-122"/>
                          <a:cs typeface="Times New Roman" pitchFamily="18" charset="0"/>
                        </a:rPr>
                        <m:t>𝒈</m:t>
                      </m:r>
                      <m:r>
                        <a:rPr lang="en-US" altLang="zh-CN" sz="2000" b="1" i="1" smtClean="0">
                          <a:solidFill>
                            <a:srgbClr val="7030A0"/>
                          </a:solidFill>
                          <a:latin typeface="Cambria Math"/>
                          <a:ea typeface="Cambria Math"/>
                          <a:cs typeface="Times New Roman" pitchFamily="18" charset="0"/>
                        </a:rPr>
                        <m:t>≈</m:t>
                      </m:r>
                      <m:r>
                        <a:rPr lang="en-US" altLang="zh-CN" sz="2000" b="1" i="1" smtClean="0">
                          <a:solidFill>
                            <a:srgbClr val="7030A0"/>
                          </a:solidFill>
                          <a:latin typeface="Cambria Math"/>
                          <a:ea typeface="Cambria Math"/>
                          <a:cs typeface="Times New Roman" pitchFamily="18" charset="0"/>
                        </a:rPr>
                        <m:t>𝒇</m:t>
                      </m:r>
                    </m:oMath>
                  </m:oMathPara>
                </a14:m>
                <a:endParaRPr lang="zh-CN" altLang="en-US" sz="2000" b="1" i="1" dirty="0">
                  <a:solidFill>
                    <a:srgbClr val="7030A0"/>
                  </a:solidFill>
                  <a:latin typeface="Times New Roman" pitchFamily="18" charset="0"/>
                  <a:ea typeface="黑体" pitchFamily="49" charset="-122"/>
                  <a:cs typeface="Times New Roman" pitchFamily="18" charset="0"/>
                </a:endParaRPr>
              </a:p>
            </p:txBody>
          </p:sp>
        </mc:Choice>
        <mc:Fallback>
          <p:sp>
            <p:nvSpPr>
              <p:cNvPr id="7" name="圆角矩形 6"/>
              <p:cNvSpPr>
                <a:spLocks noRot="1" noChangeAspect="1" noMove="1" noResize="1" noEditPoints="1" noAdjustHandles="1" noChangeArrowheads="1" noChangeShapeType="1" noTextEdit="1"/>
              </p:cNvSpPr>
              <p:nvPr/>
            </p:nvSpPr>
            <p:spPr>
              <a:xfrm>
                <a:off x="6735516" y="3591018"/>
                <a:ext cx="1868932" cy="594066"/>
              </a:xfrm>
              <a:prstGeom prst="roundRect">
                <a:avLst>
                  <a:gd name="adj" fmla="val 0"/>
                </a:avLst>
              </a:prstGeom>
              <a:blipFill rotWithShape="1">
                <a:blip r:embed="rId4"/>
                <a:stretch>
                  <a:fillRect b="-1515"/>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8" name="椭圆 7"/>
              <p:cNvSpPr/>
              <p:nvPr/>
            </p:nvSpPr>
            <p:spPr>
              <a:xfrm>
                <a:off x="1457096" y="5129368"/>
                <a:ext cx="3840427" cy="93610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假设空间</a:t>
                </a:r>
                <a:r>
                  <a:rPr lang="en-US" altLang="zh-CN" sz="2000" b="1" dirty="0" smtClean="0">
                    <a:solidFill>
                      <a:srgbClr val="C00000"/>
                    </a:solidFill>
                    <a:latin typeface="Times New Roman" pitchFamily="18" charset="0"/>
                    <a:ea typeface="黑体" pitchFamily="49" charset="-122"/>
                    <a:cs typeface="Times New Roman" pitchFamily="18" charset="0"/>
                  </a:rPr>
                  <a:t>/</a:t>
                </a:r>
                <a:r>
                  <a:rPr lang="zh-CN" altLang="en-US" sz="2000" b="1" dirty="0" smtClean="0">
                    <a:solidFill>
                      <a:srgbClr val="C00000"/>
                    </a:solidFill>
                    <a:latin typeface="Times New Roman" pitchFamily="18" charset="0"/>
                    <a:ea typeface="黑体" pitchFamily="49" charset="-122"/>
                    <a:cs typeface="Times New Roman" pitchFamily="18" charset="0"/>
                  </a:rPr>
                  <a:t>集合</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a:ea typeface="Cambria Math"/>
                          <a:cs typeface="Times New Roman" pitchFamily="18" charset="0"/>
                        </a:rPr>
                        <m:t>𝓗</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8" name="椭圆 7"/>
              <p:cNvSpPr>
                <a:spLocks noRot="1" noChangeAspect="1" noMove="1" noResize="1" noEditPoints="1" noAdjustHandles="1" noChangeArrowheads="1" noChangeShapeType="1" noTextEdit="1"/>
              </p:cNvSpPr>
              <p:nvPr/>
            </p:nvSpPr>
            <p:spPr>
              <a:xfrm>
                <a:off x="1092822" y="4704276"/>
                <a:ext cx="2880320" cy="702078"/>
              </a:xfrm>
              <a:prstGeom prst="ellipse">
                <a:avLst/>
              </a:prstGeom>
              <a:blipFill rotWithShape="1">
                <a:blip r:embed="rId5"/>
                <a:stretch>
                  <a:fillRect/>
                </a:stretch>
              </a:blipFill>
              <a:ln>
                <a:solidFill>
                  <a:srgbClr val="0070C0"/>
                </a:solidFill>
              </a:ln>
            </p:spPr>
            <p:txBody>
              <a:bodyPr/>
              <a:lstStyle/>
              <a:p>
                <a:r>
                  <a:rPr lang="zh-CN" altLang="en-US" sz="100">
                    <a:noFill/>
                  </a:rPr>
                  <a:t> </a:t>
                </a:r>
                <a:endParaRPr lang="zh-CN" altLang="en-US" sz="100">
                  <a:noFill/>
                </a:endParaRPr>
              </a:p>
            </p:txBody>
          </p:sp>
        </mc:Fallback>
      </mc:AlternateContent>
      <p:cxnSp>
        <p:nvCxnSpPr>
          <p:cNvPr id="10" name="直接箭头连接符 9"/>
          <p:cNvCxnSpPr/>
          <p:nvPr/>
        </p:nvCxnSpPr>
        <p:spPr>
          <a:xfrm>
            <a:off x="3388696" y="3888051"/>
            <a:ext cx="288032"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372202" y="3888051"/>
            <a:ext cx="288032"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5400000">
            <a:off x="1792785" y="3373943"/>
            <a:ext cx="216024"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2" name="任意多边形 21"/>
          <p:cNvSpPr/>
          <p:nvPr/>
        </p:nvSpPr>
        <p:spPr>
          <a:xfrm rot="5400000" flipV="1">
            <a:off x="3868412" y="4147206"/>
            <a:ext cx="490219" cy="782006"/>
          </a:xfrm>
          <a:custGeom>
            <a:avLst/>
            <a:gdLst>
              <a:gd name="connsiteX0" fmla="*/ 0 w 901963"/>
              <a:gd name="connsiteY0" fmla="*/ 829838 h 837496"/>
              <a:gd name="connsiteX1" fmla="*/ 609600 w 901963"/>
              <a:gd name="connsiteY1" fmla="*/ 728238 h 837496"/>
              <a:gd name="connsiteX2" fmla="*/ 876300 w 901963"/>
              <a:gd name="connsiteY2" fmla="*/ 67838 h 837496"/>
              <a:gd name="connsiteX3" fmla="*/ 876300 w 901963"/>
              <a:gd name="connsiteY3" fmla="*/ 55138 h 837496"/>
            </a:gdLst>
            <a:ahLst/>
            <a:cxnLst>
              <a:cxn ang="0">
                <a:pos x="connsiteX0" y="connsiteY0"/>
              </a:cxn>
              <a:cxn ang="0">
                <a:pos x="connsiteX1" y="connsiteY1"/>
              </a:cxn>
              <a:cxn ang="0">
                <a:pos x="connsiteX2" y="connsiteY2"/>
              </a:cxn>
              <a:cxn ang="0">
                <a:pos x="connsiteX3" y="connsiteY3"/>
              </a:cxn>
            </a:cxnLst>
            <a:rect l="l" t="t" r="r" b="b"/>
            <a:pathLst>
              <a:path w="901963" h="837496">
                <a:moveTo>
                  <a:pt x="0" y="829838"/>
                </a:moveTo>
                <a:cubicBezTo>
                  <a:pt x="231775" y="842538"/>
                  <a:pt x="463550" y="855238"/>
                  <a:pt x="609600" y="728238"/>
                </a:cubicBezTo>
                <a:cubicBezTo>
                  <a:pt x="755650" y="601238"/>
                  <a:pt x="831850" y="180021"/>
                  <a:pt x="876300" y="67838"/>
                </a:cubicBezTo>
                <a:cubicBezTo>
                  <a:pt x="920750" y="-44345"/>
                  <a:pt x="898525" y="5396"/>
                  <a:pt x="876300" y="55138"/>
                </a:cubicBezTo>
              </a:path>
            </a:pathLst>
          </a:custGeom>
          <a:ln w="1905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b="1"/>
          </a:p>
        </p:txBody>
      </p:sp>
      <p:sp>
        <p:nvSpPr>
          <p:cNvPr id="42" name="任意多边形 41"/>
          <p:cNvSpPr/>
          <p:nvPr/>
        </p:nvSpPr>
        <p:spPr>
          <a:xfrm rot="16200000" flipH="1" flipV="1">
            <a:off x="5637700" y="4147207"/>
            <a:ext cx="490219" cy="782006"/>
          </a:xfrm>
          <a:custGeom>
            <a:avLst/>
            <a:gdLst>
              <a:gd name="connsiteX0" fmla="*/ 0 w 901963"/>
              <a:gd name="connsiteY0" fmla="*/ 829838 h 837496"/>
              <a:gd name="connsiteX1" fmla="*/ 609600 w 901963"/>
              <a:gd name="connsiteY1" fmla="*/ 728238 h 837496"/>
              <a:gd name="connsiteX2" fmla="*/ 876300 w 901963"/>
              <a:gd name="connsiteY2" fmla="*/ 67838 h 837496"/>
              <a:gd name="connsiteX3" fmla="*/ 876300 w 901963"/>
              <a:gd name="connsiteY3" fmla="*/ 55138 h 837496"/>
            </a:gdLst>
            <a:ahLst/>
            <a:cxnLst>
              <a:cxn ang="0">
                <a:pos x="connsiteX0" y="connsiteY0"/>
              </a:cxn>
              <a:cxn ang="0">
                <a:pos x="connsiteX1" y="connsiteY1"/>
              </a:cxn>
              <a:cxn ang="0">
                <a:pos x="connsiteX2" y="connsiteY2"/>
              </a:cxn>
              <a:cxn ang="0">
                <a:pos x="connsiteX3" y="connsiteY3"/>
              </a:cxn>
            </a:cxnLst>
            <a:rect l="l" t="t" r="r" b="b"/>
            <a:pathLst>
              <a:path w="901963" h="837496">
                <a:moveTo>
                  <a:pt x="0" y="829838"/>
                </a:moveTo>
                <a:cubicBezTo>
                  <a:pt x="231775" y="842538"/>
                  <a:pt x="463550" y="855238"/>
                  <a:pt x="609600" y="728238"/>
                </a:cubicBezTo>
                <a:cubicBezTo>
                  <a:pt x="755650" y="601238"/>
                  <a:pt x="831850" y="180021"/>
                  <a:pt x="876300" y="67838"/>
                </a:cubicBezTo>
                <a:cubicBezTo>
                  <a:pt x="920750" y="-44345"/>
                  <a:pt x="898525" y="5396"/>
                  <a:pt x="876300" y="55138"/>
                </a:cubicBezTo>
              </a:path>
            </a:pathLst>
          </a:custGeom>
          <a:ln w="1905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b="1"/>
          </a:p>
        </p:txBody>
      </p:sp>
      <mc:AlternateContent xmlns:mc="http://schemas.openxmlformats.org/markup-compatibility/2006">
        <mc:Choice xmlns:a14="http://schemas.microsoft.com/office/drawing/2010/main" Requires="a14">
          <p:sp>
            <p:nvSpPr>
              <p:cNvPr id="43" name="椭圆 42"/>
              <p:cNvSpPr/>
              <p:nvPr/>
            </p:nvSpPr>
            <p:spPr>
              <a:xfrm>
                <a:off x="8016213" y="5129368"/>
                <a:ext cx="3840427" cy="93610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损失函数</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r>
                  <a:rPr lang="zh-CN" altLang="en-US" sz="2000" b="1" dirty="0">
                    <a:solidFill>
                      <a:srgbClr val="C00000"/>
                    </a:solidFill>
                    <a:latin typeface="Times New Roman" pitchFamily="18" charset="0"/>
                    <a:ea typeface="黑体" pitchFamily="49" charset="-122"/>
                    <a:cs typeface="Times New Roman" pitchFamily="18" charset="0"/>
                  </a:rPr>
                  <a:t>（</a:t>
                </a:r>
                <a:r>
                  <a:rPr lang="en-US" altLang="zh-CN" sz="2000" b="1" dirty="0" smtClean="0">
                    <a:solidFill>
                      <a:srgbClr val="C00000"/>
                    </a:solidFill>
                    <a:latin typeface="Times New Roman" pitchFamily="18" charset="0"/>
                    <a:ea typeface="黑体" pitchFamily="49" charset="-122"/>
                    <a:cs typeface="Times New Roman" pitchFamily="18" charset="0"/>
                  </a:rPr>
                  <a:t>Loss Function</a:t>
                </a:r>
                <a:r>
                  <a:rPr lang="zh-CN" altLang="en-US" sz="2000" b="1" dirty="0" smtClean="0">
                    <a:solidFill>
                      <a:srgbClr val="C00000"/>
                    </a:solidFill>
                    <a:latin typeface="Times New Roman" pitchFamily="18" charset="0"/>
                    <a:ea typeface="黑体" pitchFamily="49" charset="-122"/>
                    <a:cs typeface="Times New Roman" pitchFamily="18" charset="0"/>
                  </a:rPr>
                  <a:t>）</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a:ea typeface="Cambria Math"/>
                          <a:cs typeface="Times New Roman" pitchFamily="18" charset="0"/>
                        </a:rPr>
                        <m:t>𝓛</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43" name="椭圆 42"/>
              <p:cNvSpPr>
                <a:spLocks noRot="1" noChangeAspect="1" noMove="1" noResize="1" noEditPoints="1" noAdjustHandles="1" noChangeArrowheads="1" noChangeShapeType="1" noTextEdit="1"/>
              </p:cNvSpPr>
              <p:nvPr/>
            </p:nvSpPr>
            <p:spPr>
              <a:xfrm>
                <a:off x="6012160" y="4704276"/>
                <a:ext cx="2880320" cy="702078"/>
              </a:xfrm>
              <a:prstGeom prst="ellipse">
                <a:avLst/>
              </a:prstGeom>
              <a:blipFill rotWithShape="1">
                <a:blip r:embed="rId6"/>
                <a:stretch>
                  <a:fillRect t="-7051" b="-1282"/>
                </a:stretch>
              </a:blipFill>
              <a:ln>
                <a:solidFill>
                  <a:srgbClr val="0070C0"/>
                </a:solidFill>
              </a:ln>
            </p:spPr>
            <p:txBody>
              <a:bodyPr/>
              <a:lstStyle/>
              <a:p>
                <a:r>
                  <a:rPr lang="zh-CN" altLang="en-US" sz="100">
                    <a:noFill/>
                  </a:rPr>
                  <a:t> </a:t>
                </a:r>
                <a:endParaRPr lang="zh-CN" altLang="en-US" sz="100">
                  <a:noFill/>
                </a:endParaRPr>
              </a:p>
            </p:txBody>
          </p:sp>
        </mc:Fallback>
      </mc:AlternateContent>
      <p:sp>
        <p:nvSpPr>
          <p:cNvPr id="46" name="TextBox 7"/>
          <p:cNvSpPr txBox="1"/>
          <p:nvPr/>
        </p:nvSpPr>
        <p:spPr>
          <a:xfrm>
            <a:off x="4504690" y="1367155"/>
            <a:ext cx="4321810" cy="1753235"/>
          </a:xfrm>
          <a:prstGeom prst="rect">
            <a:avLst/>
          </a:prstGeom>
          <a:solidFill>
            <a:schemeClr val="accent5">
              <a:lumMod val="75000"/>
            </a:schemeClr>
          </a:solid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800" dirty="0">
                <a:solidFill>
                  <a:schemeClr val="bg1">
                    <a:lumMod val="95000"/>
                  </a:schemeClr>
                </a:solidFill>
              </a:rPr>
              <a:t>“A computer program is said to </a:t>
            </a:r>
            <a:r>
              <a:rPr lang="en-US" sz="1800" i="1" dirty="0">
                <a:solidFill>
                  <a:schemeClr val="bg1">
                    <a:lumMod val="95000"/>
                  </a:schemeClr>
                </a:solidFill>
              </a:rPr>
              <a:t>learn</a:t>
            </a:r>
            <a:r>
              <a:rPr lang="en-US" sz="1800" dirty="0">
                <a:solidFill>
                  <a:schemeClr val="bg1">
                    <a:lumMod val="95000"/>
                  </a:schemeClr>
                </a:solidFill>
              </a:rPr>
              <a:t> from experience E with respect to some task T and some performance measure P, if its performance on T, as measured by P, improves with experience E.”</a:t>
            </a:r>
            <a:endParaRPr lang="en-US" sz="1800" dirty="0">
              <a:solidFill>
                <a:schemeClr val="bg1">
                  <a:lumMod val="95000"/>
                </a:schemeClr>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endParaRPr lang="zh-CN" altLang="en-US" dirty="0"/>
          </a:p>
        </p:txBody>
      </p:sp>
      <p:pic>
        <p:nvPicPr>
          <p:cNvPr id="9" name="图片 8"/>
          <p:cNvPicPr>
            <a:picLocks noChangeAspect="1"/>
          </p:cNvPicPr>
          <p:nvPr/>
        </p:nvPicPr>
        <p:blipFill>
          <a:blip r:embed="rId1"/>
          <a:stretch>
            <a:fillRect/>
          </a:stretch>
        </p:blipFill>
        <p:spPr>
          <a:xfrm>
            <a:off x="327025" y="1592580"/>
            <a:ext cx="8489315" cy="47605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330960" y="187960"/>
            <a:ext cx="6482080" cy="6482080"/>
          </a:xfrm>
          <a:prstGeom prst="rect">
            <a:avLst/>
          </a:prstGeom>
        </p:spPr>
      </p:pic>
      <p:pic>
        <p:nvPicPr>
          <p:cNvPr id="8" name="图片 7"/>
          <p:cNvPicPr>
            <a:picLocks noChangeAspect="1"/>
          </p:cNvPicPr>
          <p:nvPr/>
        </p:nvPicPr>
        <p:blipFill>
          <a:blip r:embed="rId2"/>
          <a:srcRect b="61361"/>
          <a:stretch>
            <a:fillRect/>
          </a:stretch>
        </p:blipFill>
        <p:spPr>
          <a:xfrm>
            <a:off x="6615430" y="100965"/>
            <a:ext cx="2503805" cy="967740"/>
          </a:xfrm>
          <a:prstGeom prst="rect">
            <a:avLst/>
          </a:prstGeom>
        </p:spPr>
      </p:pic>
    </p:spTree>
    <p:custDataLst>
      <p:tags r:id="rId3"/>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741" t="-1235" b="-2593"/>
                </a:stretch>
              </a:blipFill>
            </p:spPr>
            <p:txBody>
              <a:bodyPr/>
              <a:lstStyle/>
              <a:p>
                <a:r>
                  <a:rPr lang="zh-CN" altLang="en-US">
                    <a:noFill/>
                  </a:rPr>
                  <a:t> </a:t>
                </a:r>
                <a:endParaRPr lang="zh-CN" altLang="en-US">
                  <a:noFill/>
                </a:endParaRPr>
              </a:p>
            </p:txBody>
          </p:sp>
        </mc:Fallback>
      </mc:AlternateContent>
      <p:pic>
        <p:nvPicPr>
          <p:cNvPr id="5" name="图片 4" descr="屏幕剪辑"/>
          <p:cNvPicPr>
            <a:picLocks noChangeAspect="1"/>
          </p:cNvPicPr>
          <p:nvPr/>
        </p:nvPicPr>
        <p:blipFill>
          <a:blip r:embed="rId2"/>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
        <p:nvSpPr>
          <p:cNvPr id="4" name="文本框 3"/>
          <p:cNvSpPr txBox="1"/>
          <p:nvPr/>
        </p:nvSpPr>
        <p:spPr>
          <a:xfrm>
            <a:off x="2110105" y="3855720"/>
            <a:ext cx="2346960" cy="521970"/>
          </a:xfrm>
          <a:prstGeom prst="rect">
            <a:avLst/>
          </a:prstGeom>
          <a:noFill/>
        </p:spPr>
        <p:txBody>
          <a:bodyPr wrap="square" rtlCol="0">
            <a:spAutoFit/>
          </a:bodyPr>
          <a:p>
            <a:r>
              <a:rPr lang="en-US" altLang="zh-CN" sz="2800">
                <a:solidFill>
                  <a:srgbClr val="FF0000"/>
                </a:solidFill>
              </a:rPr>
              <a:t>/</a:t>
            </a:r>
            <a:r>
              <a:rPr lang="zh-CN" altLang="en-US" sz="2800">
                <a:solidFill>
                  <a:srgbClr val="FF0000"/>
                </a:solidFill>
              </a:rPr>
              <a:t>目标函数</a:t>
            </a:r>
            <a:endParaRPr lang="zh-CN" altLang="en-US" sz="2800">
              <a:solidFill>
                <a:srgbClr val="FF0000"/>
              </a:solidFill>
            </a:endParaRPr>
          </a:p>
        </p:txBody>
      </p:sp>
      <p:sp>
        <p:nvSpPr>
          <p:cNvPr id="8" name="文本框 7"/>
          <p:cNvSpPr txBox="1"/>
          <p:nvPr/>
        </p:nvSpPr>
        <p:spPr>
          <a:xfrm>
            <a:off x="1344295" y="5276215"/>
            <a:ext cx="2346960" cy="521970"/>
          </a:xfrm>
          <a:prstGeom prst="rect">
            <a:avLst/>
          </a:prstGeom>
          <a:noFill/>
        </p:spPr>
        <p:txBody>
          <a:bodyPr wrap="square" rtlCol="0">
            <a:spAutoFit/>
          </a:bodyPr>
          <a:p>
            <a:r>
              <a:rPr lang="en-US" altLang="zh-CN" sz="2800">
                <a:solidFill>
                  <a:srgbClr val="FF0000"/>
                </a:solidFill>
              </a:rPr>
              <a:t>/</a:t>
            </a:r>
            <a:r>
              <a:rPr lang="zh-CN" altLang="en-US" sz="2800">
                <a:solidFill>
                  <a:srgbClr val="FF0000"/>
                </a:solidFill>
              </a:rPr>
              <a:t>学习方法</a:t>
            </a:r>
            <a:endParaRPr lang="zh-CN" altLang="en-US" sz="280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期望风险未知，通过</a:t>
                </a:r>
                <a:r>
                  <a:rPr lang="zh-CN" altLang="en-US" dirty="0">
                    <a:solidFill>
                      <a:srgbClr val="FF0000"/>
                    </a:solidFill>
                  </a:rPr>
                  <a:t>经验风险</a:t>
                </a:r>
                <a:r>
                  <a:rPr lang="zh-CN" altLang="en-US" dirty="0"/>
                  <a:t>近似</a:t>
                </a:r>
                <a:endParaRPr lang="en-US" altLang="zh-CN" dirty="0"/>
              </a:p>
              <a:p>
                <a:pPr lvl="1"/>
                <a:r>
                  <a:rPr lang="zh-CN" altLang="en-US" dirty="0"/>
                  <a:t>训练数据：</a:t>
                </a:r>
                <a14:m>
                  <m:oMath xmlns:m="http://schemas.openxmlformats.org/officeDocument/2006/math">
                    <m:r>
                      <a:rPr lang="zh-CN" altLang="en-US" i="1" dirty="0">
                        <a:latin typeface="Cambria Math" panose="02040503050406030204" pitchFamily="18" charset="0"/>
                      </a:rPr>
                      <m:t>𝒟</m:t>
                    </m:r>
                    <m:r>
                      <a:rPr lang="en-US" altLang="zh-CN"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m:rPr>
                                    <m:sty m:val="p"/>
                                  </m:rPr>
                                  <a:rPr lang="en-US" altLang="zh-CN" i="1" dirty="0">
                                    <a:latin typeface="Cambria Math" panose="02040503050406030204" pitchFamily="18" charset="0"/>
                                  </a:rPr>
                                  <m:t>n</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m:rPr>
                                    <m:sty m:val="p"/>
                                  </m:rPr>
                                  <a:rPr lang="en-US" altLang="zh-CN" i="1" dirty="0">
                                    <a:latin typeface="Cambria Math" panose="02040503050406030204" pitchFamily="18" charset="0"/>
                                  </a:rPr>
                                  <m:t>n</m:t>
                                </m:r>
                              </m:e>
                            </m:d>
                          </m:sup>
                        </m:sSup>
                      </m:e>
                    </m:d>
                    <m:r>
                      <a:rPr lang="en-US" altLang="zh-CN" dirty="0">
                        <a:latin typeface="Cambria Math" panose="02040503050406030204" pitchFamily="18" charset="0"/>
                      </a:rPr>
                      <m:t>, </m:t>
                    </m:r>
                    <m:r>
                      <a:rPr lang="en-US" altLang="zh-CN" dirty="0">
                        <a:latin typeface="Cambria Math" panose="02040503050406030204" pitchFamily="18" charset="0"/>
                      </a:rPr>
                      <m:t>𝑖</m:t>
                    </m:r>
                    <m:r>
                      <a:rPr lang="en-US" altLang="zh-CN" dirty="0">
                        <a:latin typeface="Cambria Math" panose="02040503050406030204" pitchFamily="18" charset="0"/>
                      </a:rPr>
                      <m:t>∈[1,</m:t>
                    </m:r>
                    <m:r>
                      <a:rPr lang="en-US" altLang="zh-CN" dirty="0">
                        <a:latin typeface="Cambria Math" panose="02040503050406030204" pitchFamily="18" charset="0"/>
                      </a:rPr>
                      <m:t>𝑁</m:t>
                    </m:r>
                    <m:r>
                      <a:rPr lang="en-US" altLang="zh-CN" dirty="0">
                        <a:latin typeface="Cambria Math" panose="02040503050406030204" pitchFamily="18" charset="0"/>
                      </a:rPr>
                      <m:t>]</m:t>
                    </m:r>
                  </m:oMath>
                </a14:m>
                <a:endParaRPr lang="en-US" altLang="zh-CN" dirty="0"/>
              </a:p>
              <a:p>
                <a:pPr lvl="1"/>
                <a:endParaRPr lang="en-US" altLang="zh-CN" dirty="0"/>
              </a:p>
              <a:p>
                <a:endParaRPr lang="en-US" altLang="zh-CN" dirty="0"/>
              </a:p>
              <a:p>
                <a:endParaRPr lang="en-US" altLang="zh-CN" dirty="0"/>
              </a:p>
              <a:p>
                <a:r>
                  <a:rPr lang="zh-CN" altLang="en-US" dirty="0">
                    <a:solidFill>
                      <a:srgbClr val="FF0000"/>
                    </a:solidFill>
                  </a:rPr>
                  <a:t>经验风险最小化</a:t>
                </a:r>
                <a:endParaRPr lang="en-US" altLang="zh-CN" dirty="0">
                  <a:solidFill>
                    <a:srgbClr val="FF0000"/>
                  </a:solidFill>
                </a:endParaRPr>
              </a:p>
              <a:p>
                <a:pPr lvl="1"/>
                <a:r>
                  <a:rPr lang="zh-CN" altLang="en-US" dirty="0"/>
                  <a:t>在选择合适的风险函数后，我们寻找一个参数</a:t>
                </a:r>
                <a:r>
                  <a:rPr lang="en-US" altLang="zh-CN" dirty="0"/>
                  <a:t>θ</a:t>
                </a:r>
                <a:r>
                  <a:rPr lang="en-US" altLang="zh-CN" baseline="30000" dirty="0"/>
                  <a:t>∗</a:t>
                </a:r>
                <a:r>
                  <a:rPr lang="en-US" altLang="zh-CN" dirty="0"/>
                  <a:t> </a:t>
                </a:r>
                <a:r>
                  <a:rPr lang="zh-CN" altLang="en-US" dirty="0"/>
                  <a:t>，使得经验风险函数最小化。</a:t>
                </a:r>
                <a:endParaRPr lang="en-US" altLang="zh-CN" dirty="0"/>
              </a:p>
              <a:p>
                <a:endParaRPr lang="en-US" altLang="zh-CN" dirty="0"/>
              </a:p>
              <a:p>
                <a:pPr marL="0" indent="0">
                  <a:buNone/>
                </a:pPr>
                <a:endParaRPr lang="en-US" altLang="zh-CN" dirty="0"/>
              </a:p>
              <a:p>
                <a:r>
                  <a:rPr lang="zh-CN" altLang="en-US" dirty="0"/>
                  <a:t>机器学习问题转化成为一个</a:t>
                </a:r>
                <a:r>
                  <a:rPr lang="zh-CN" altLang="en-US" dirty="0">
                    <a:solidFill>
                      <a:srgbClr val="FF0000"/>
                    </a:solidFill>
                  </a:rPr>
                  <a:t>最优化问题</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741" t="-1235" r="-963" b="-7284"/>
                </a:stretch>
              </a:blipFill>
            </p:spPr>
            <p:txBody>
              <a:bodyPr/>
              <a:lstStyle/>
              <a:p>
                <a:r>
                  <a:rPr lang="zh-CN" altLang="en-US">
                    <a:noFill/>
                  </a:rPr>
                  <a:t> </a:t>
                </a:r>
                <a:endParaRPr lang="zh-CN" altLang="en-US">
                  <a:noFill/>
                </a:endParaRPr>
              </a:p>
            </p:txBody>
          </p:sp>
        </mc:Fallback>
      </mc:AlternateContent>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6815" y="4674870"/>
            <a:ext cx="3227673" cy="84814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线性回归（</a:t>
            </a:r>
            <a:r>
              <a:rPr lang="en-US" altLang="zh-CN" dirty="0"/>
              <a:t>Linear Regression</a:t>
            </a:r>
            <a:r>
              <a:rPr lang="zh-CN" altLang="en-US" dirty="0"/>
              <a:t>）</a:t>
            </a:r>
            <a:endParaRPr lang="zh-CN" altLang="en-US" dirty="0"/>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pPr lvl="1"/>
            <a:r>
              <a:rPr lang="zh-CN" altLang="en-US" sz="2000" dirty="0"/>
              <a:t>增广权重向量和增广特征向量</a:t>
            </a:r>
            <a:endParaRPr lang="en-US" altLang="zh-CN" sz="2000" dirty="0"/>
          </a:p>
          <a:p>
            <a:pPr lvl="1"/>
            <a:endParaRPr lang="en-US" altLang="zh-CN" sz="2000" dirty="0"/>
          </a:p>
          <a:p>
            <a:pPr lvl="1"/>
            <a:endParaRPr lang="en-US" altLang="zh-CN" sz="2000" dirty="0"/>
          </a:p>
          <a:p>
            <a:pPr lvl="1"/>
            <a:endParaRPr lang="en-US" altLang="zh-CN" sz="2000"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9590" y="1320165"/>
            <a:ext cx="3004185" cy="605155"/>
          </a:xfrm>
          <a:prstGeom prst="rect">
            <a:avLst/>
          </a:prstGeom>
        </p:spPr>
      </p:pic>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8325" y="2094230"/>
            <a:ext cx="2165350" cy="530225"/>
          </a:xfrm>
          <a:prstGeom prst="rect">
            <a:avLst/>
          </a:prstGeom>
        </p:spPr>
      </p:pic>
      <p:pic>
        <p:nvPicPr>
          <p:cNvPr id="6" name="图片 5"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5585" y="2553335"/>
            <a:ext cx="6255385" cy="37471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损失函数（</a:t>
            </a:r>
            <a:r>
              <a:rPr lang="en-US" altLang="zh-CN" dirty="0" smtClean="0">
                <a:sym typeface="+mn-ea"/>
              </a:rPr>
              <a:t>Loss Function</a:t>
            </a:r>
            <a:r>
              <a:rPr lang="zh-CN" altLang="en-US" dirty="0" smtClean="0">
                <a:sym typeface="+mn-ea"/>
              </a:rPr>
              <a:t>）</a:t>
            </a:r>
            <a:endParaRPr lang="zh-CN" altLang="en-US" dirty="0"/>
          </a:p>
        </p:txBody>
      </p:sp>
      <p:sp>
        <p:nvSpPr>
          <p:cNvPr id="3" name="内容占位符 2"/>
          <p:cNvSpPr>
            <a:spLocks noGrp="1"/>
          </p:cNvSpPr>
          <p:nvPr>
            <p:ph sz="quarter" idx="1"/>
          </p:nvPr>
        </p:nvSpPr>
        <p:spPr/>
        <p:txBody>
          <a:bodyPr/>
          <a:lstStyle/>
          <a:p>
            <a:pPr lvl="0">
              <a:lnSpc>
                <a:spcPct val="150000"/>
              </a:lnSpc>
            </a:pPr>
            <a:r>
              <a:rPr lang="zh-CN" altLang="en-US" dirty="0" smtClean="0"/>
              <a:t>均方损失（</a:t>
            </a:r>
            <a:r>
              <a:rPr lang="en-US" altLang="zh-CN" dirty="0" smtClean="0"/>
              <a:t>Squared Loss</a:t>
            </a:r>
            <a:r>
              <a:rPr lang="zh-CN" altLang="en-US" dirty="0" smtClean="0"/>
              <a:t>）：回归问题</a:t>
            </a:r>
            <a:endParaRPr lang="en-US" altLang="zh-CN" dirty="0" smtClean="0"/>
          </a:p>
          <a:p>
            <a:pPr lvl="1">
              <a:lnSpc>
                <a:spcPct val="150000"/>
              </a:lnSpc>
            </a:pPr>
            <a:endParaRPr lang="en-US" altLang="zh-CN" dirty="0"/>
          </a:p>
          <a:p>
            <a:pPr lvl="0">
              <a:lnSpc>
                <a:spcPct val="150000"/>
              </a:lnSpc>
            </a:pPr>
            <a:r>
              <a:rPr lang="zh-CN" altLang="en-US" dirty="0" smtClean="0"/>
              <a:t>绝对值损失（</a:t>
            </a:r>
            <a:r>
              <a:rPr lang="en-US" altLang="zh-CN" dirty="0" smtClean="0"/>
              <a:t>Absolute Loss</a:t>
            </a:r>
            <a:r>
              <a:rPr lang="zh-CN" altLang="en-US" dirty="0" smtClean="0"/>
              <a:t>）：回归问题</a:t>
            </a:r>
            <a:endParaRPr lang="en-US" altLang="zh-CN" dirty="0" smtClean="0"/>
          </a:p>
          <a:p>
            <a:pPr lvl="1">
              <a:lnSpc>
                <a:spcPct val="150000"/>
              </a:lnSpc>
            </a:pPr>
            <a:endParaRPr lang="en-US" altLang="zh-CN" dirty="0"/>
          </a:p>
          <a:p>
            <a:pPr lvl="0">
              <a:lnSpc>
                <a:spcPct val="150000"/>
              </a:lnSpc>
              <a:spcBef>
                <a:spcPts val="1200"/>
              </a:spcBef>
            </a:pPr>
            <a:r>
              <a:rPr lang="zh-CN" altLang="en-US" dirty="0" smtClean="0"/>
              <a:t>二值损失（</a:t>
            </a:r>
            <a:r>
              <a:rPr lang="en-US" altLang="zh-CN" dirty="0" smtClean="0"/>
              <a:t>Binary Loss</a:t>
            </a:r>
            <a:r>
              <a:rPr lang="zh-CN" altLang="en-US" dirty="0" smtClean="0"/>
              <a:t>）：分类问题</a:t>
            </a:r>
            <a:endParaRPr lang="en-US" altLang="zh-CN" dirty="0" smtClean="0"/>
          </a:p>
        </p:txBody>
      </p:sp>
      <p:pic>
        <p:nvPicPr>
          <p:cNvPr id="1126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40685" y="3126105"/>
            <a:ext cx="2650490" cy="375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descr="屏幕剪辑"/>
          <p:cNvPicPr>
            <a:picLocks noChangeAspect="1"/>
          </p:cNvPicPr>
          <p:nvPr/>
        </p:nvPicPr>
        <p:blipFill>
          <a:blip r:embed="rId2"/>
          <a:stretch>
            <a:fillRect/>
          </a:stretch>
        </p:blipFill>
        <p:spPr>
          <a:xfrm>
            <a:off x="2059940" y="4485005"/>
            <a:ext cx="4636770" cy="1265555"/>
          </a:xfrm>
          <a:prstGeom prst="rect">
            <a:avLst/>
          </a:prstGeom>
        </p:spPr>
      </p:pic>
      <p:pic>
        <p:nvPicPr>
          <p:cNvPr id="5" name="图片 4" descr="屏幕剪辑"/>
          <p:cNvPicPr>
            <a:picLocks noChangeAspect="1"/>
          </p:cNvPicPr>
          <p:nvPr/>
        </p:nvPicPr>
        <p:blipFill>
          <a:blip r:embed="rId3"/>
          <a:stretch>
            <a:fillRect/>
          </a:stretch>
        </p:blipFill>
        <p:spPr>
          <a:xfrm>
            <a:off x="2778125" y="1719579"/>
            <a:ext cx="3200400" cy="665683"/>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最优化问题</a:t>
            </a:r>
            <a:endParaRPr lang="zh-CN" altLang="en-US" dirty="0"/>
          </a:p>
        </p:txBody>
      </p:sp>
      <p:sp>
        <p:nvSpPr>
          <p:cNvPr id="3" name="内容占位符 2"/>
          <p:cNvSpPr>
            <a:spLocks noGrp="1"/>
          </p:cNvSpPr>
          <p:nvPr>
            <p:ph sz="quarter" idx="1"/>
          </p:nvPr>
        </p:nvSpPr>
        <p:spPr/>
        <p:txBody>
          <a:bodyPr/>
          <a:lstStyle/>
          <a:p>
            <a:r>
              <a:rPr lang="zh-CN" altLang="en-US" dirty="0"/>
              <a:t>机器学习问题转化成为一个</a:t>
            </a:r>
            <a:r>
              <a:rPr lang="zh-CN" altLang="en-US" dirty="0">
                <a:solidFill>
                  <a:srgbClr val="FF0000"/>
                </a:solidFill>
              </a:rPr>
              <a:t>最优化问题</a:t>
            </a:r>
            <a:endParaRPr lang="zh-CN" altLang="en-US" dirty="0">
              <a:solidFill>
                <a:srgbClr val="FF0000"/>
              </a:solidFill>
            </a:endParaRPr>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24255" y="5393000"/>
            <a:ext cx="1981200" cy="630382"/>
          </a:xfrm>
          <a:prstGeom prst="rect">
            <a:avLst/>
          </a:prstGeom>
        </p:spPr>
      </p:pic>
      <p:pic>
        <p:nvPicPr>
          <p:cNvPr id="2052" name="Picture 4" descr="https://qph.fs.quoracdn.net/main-qimg-f848fbbcbf279aadeacb7bd9850d5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35" y="1866900"/>
            <a:ext cx="8343265" cy="33515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梯度下降法（</a:t>
            </a:r>
            <a:r>
              <a:rPr lang="en-US" altLang="zh-CN" dirty="0"/>
              <a:t> Gradient Descent </a:t>
            </a:r>
            <a:r>
              <a:rPr lang="zh-CN" altLang="en-US" dirty="0"/>
              <a:t>）</a:t>
            </a:r>
            <a:endParaRPr lang="zh-CN" altLang="en-US" dirty="0"/>
          </a:p>
        </p:txBody>
      </p:sp>
      <p:pic>
        <p:nvPicPr>
          <p:cNvPr id="1030" name="Picture 6" descr="相关图片"/>
          <p:cNvPicPr>
            <a:picLocks noChangeAspect="1" noChangeArrowheads="1"/>
          </p:cNvPicPr>
          <p:nvPr/>
        </p:nvPicPr>
        <p:blipFill>
          <a:blip r:embed="rId1"/>
          <a:srcRect/>
          <a:stretch>
            <a:fillRect/>
          </a:stretch>
        </p:blipFill>
        <p:spPr bwMode="auto">
          <a:xfrm>
            <a:off x="805180" y="1072203"/>
            <a:ext cx="3129762" cy="322249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2"/>
          <a:srcRect/>
          <a:stretch>
            <a:fillRect/>
          </a:stretch>
        </p:blipFill>
        <p:spPr bwMode="auto">
          <a:xfrm>
            <a:off x="5239766" y="1271905"/>
            <a:ext cx="3048614" cy="302320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屏幕剪辑"/>
          <p:cNvPicPr>
            <a:picLocks noChangeAspect="1"/>
          </p:cNvPicPr>
          <p:nvPr/>
        </p:nvPicPr>
        <p:blipFill>
          <a:blip r:embed="rId3"/>
          <a:stretch>
            <a:fillRect/>
          </a:stretch>
        </p:blipFill>
        <p:spPr>
          <a:xfrm>
            <a:off x="805180" y="4634865"/>
            <a:ext cx="4298950" cy="1616075"/>
          </a:xfrm>
          <a:prstGeom prst="rect">
            <a:avLst/>
          </a:prstGeom>
        </p:spPr>
      </p:pic>
      <p:sp>
        <p:nvSpPr>
          <p:cNvPr id="6" name="矩形 5"/>
          <p:cNvSpPr/>
          <p:nvPr/>
        </p:nvSpPr>
        <p:spPr>
          <a:xfrm>
            <a:off x="4121785" y="4768850"/>
            <a:ext cx="5042535" cy="368300"/>
          </a:xfrm>
          <a:prstGeom prst="rect">
            <a:avLst/>
          </a:prstGeom>
        </p:spPr>
        <p:txBody>
          <a:bodyPr wrap="square">
            <a:spAutoFit/>
          </a:bodyPr>
          <a:lstStyle/>
          <a:p>
            <a:pPr algn="r"/>
            <a:r>
              <a:rPr lang="zh-CN" altLang="en-US" dirty="0">
                <a:latin typeface="华文中宋" panose="02010600040101010101" charset="-122"/>
                <a:ea typeface="华文中宋" panose="02010600040101010101" charset="-122"/>
                <a:cs typeface="华文中宋" panose="02010600040101010101" charset="-122"/>
              </a:rPr>
              <a:t>搜索步长α中也叫作</a:t>
            </a:r>
            <a:r>
              <a:rPr lang="zh-CN" altLang="en-US" dirty="0">
                <a:solidFill>
                  <a:srgbClr val="FF0000"/>
                </a:solidFill>
                <a:latin typeface="华文中宋" panose="02010600040101010101" charset="-122"/>
                <a:ea typeface="华文中宋" panose="02010600040101010101" charset="-122"/>
                <a:cs typeface="华文中宋" panose="02010600040101010101" charset="-122"/>
              </a:rPr>
              <a:t>学习率</a:t>
            </a:r>
            <a:r>
              <a:rPr lang="zh-CN" altLang="en-US" dirty="0">
                <a:latin typeface="华文中宋" panose="02010600040101010101" charset="-122"/>
                <a:ea typeface="华文中宋" panose="02010600040101010101" charset="-122"/>
                <a:cs typeface="华文中宋" panose="02010600040101010101" charset="-122"/>
              </a:rPr>
              <a:t>（Learning Rate）</a:t>
            </a:r>
            <a:endParaRPr lang="zh-CN" altLang="en-US" dirty="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学习率是十分重要的超参数！</a:t>
            </a:r>
            <a:endParaRPr lang="zh-CN" altLang="en-US" dirty="0"/>
          </a:p>
        </p:txBody>
      </p:sp>
      <p:pic>
        <p:nvPicPr>
          <p:cNvPr id="6" name="Picture 2" descr="Goldilocks of learning rates"/>
          <p:cNvPicPr>
            <a:picLocks noChangeAspect="1" noChangeArrowheads="1"/>
          </p:cNvPicPr>
          <p:nvPr>
            <p:ph sz="quarter" idx="1"/>
          </p:nvPr>
        </p:nvPicPr>
        <p:blipFill>
          <a:blip r:embed="rId1" cstate="print">
            <a:extLst>
              <a:ext uri="{28A0092B-C50C-407E-A947-70E740481C1C}">
                <a14:useLocalDpi xmlns:a14="http://schemas.microsoft.com/office/drawing/2010/main" val="0"/>
              </a:ext>
            </a:extLst>
          </a:blip>
          <a:srcRect/>
          <a:stretch>
            <a:fillRect/>
          </a:stretch>
        </p:blipFill>
        <p:spPr bwMode="auto">
          <a:xfrm>
            <a:off x="252095" y="1953895"/>
            <a:ext cx="8733790" cy="3387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学习率是十分重要的超参数！</a:t>
            </a:r>
            <a:endParaRPr lang="zh-CN" altLang="en-US" dirty="0"/>
          </a:p>
        </p:txBody>
      </p:sp>
      <p:pic>
        <p:nvPicPr>
          <p:cNvPr id="6" name="内容占位符 3"/>
          <p:cNvPicPr>
            <a:picLocks noGrp="1" noChangeAspect="1"/>
          </p:cNvPicPr>
          <p:nvPr>
            <p:ph sz="quarter" idx="1"/>
          </p:nvPr>
        </p:nvPicPr>
        <p:blipFill>
          <a:blip r:embed="rId1"/>
          <a:stretch>
            <a:fillRect/>
          </a:stretch>
        </p:blipFill>
        <p:spPr>
          <a:xfrm>
            <a:off x="1564005" y="965835"/>
            <a:ext cx="6015990" cy="5426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随机梯度下降法</a:t>
            </a:r>
            <a:endParaRPr lang="zh-CN" altLang="en-US" dirty="0"/>
          </a:p>
        </p:txBody>
      </p:sp>
      <p:sp>
        <p:nvSpPr>
          <p:cNvPr id="3" name="内容占位符 2"/>
          <p:cNvSpPr>
            <a:spLocks noGrp="1"/>
          </p:cNvSpPr>
          <p:nvPr>
            <p:ph sz="quarter" idx="1"/>
          </p:nvPr>
        </p:nvSpPr>
        <p:spPr/>
        <p:txBody>
          <a:bodyPr/>
          <a:lstStyle/>
          <a:p>
            <a:r>
              <a:rPr lang="zh-CN" altLang="en-US" dirty="0"/>
              <a:t>随机梯度下降法（</a:t>
            </a:r>
            <a:r>
              <a:rPr lang="en-US" altLang="zh-CN" dirty="0"/>
              <a:t>Stochastic Gradient Descent</a:t>
            </a:r>
            <a:r>
              <a:rPr lang="zh-CN" altLang="en-US" dirty="0"/>
              <a:t>，</a:t>
            </a:r>
            <a:r>
              <a:rPr lang="en-US" altLang="zh-CN" dirty="0"/>
              <a:t>SGD</a:t>
            </a:r>
            <a:r>
              <a:rPr lang="zh-CN" altLang="en-US" dirty="0"/>
              <a:t>）也叫增量梯度下降，每个样本都进行更新</a:t>
            </a:r>
            <a:endParaRPr lang="en-US" altLang="zh-CN" dirty="0"/>
          </a:p>
          <a:p>
            <a:endParaRPr lang="en-US" altLang="zh-CN" dirty="0"/>
          </a:p>
          <a:p>
            <a:endParaRPr lang="en-US" altLang="zh-CN" dirty="0"/>
          </a:p>
          <a:p>
            <a:endParaRPr lang="en-US" altLang="zh-CN" dirty="0"/>
          </a:p>
          <a:p>
            <a:pPr lvl="1"/>
            <a:r>
              <a:rPr lang="zh-CN" altLang="en-US">
                <a:sym typeface="+mn-ea"/>
              </a:rPr>
              <a:t>随机梯度下降相当于在批量梯度下降的梯度上引入了随机噪声。当目标函数非凸时，反而可以使其逃离局部最优点。</a:t>
            </a:r>
            <a:endParaRPr lang="zh-CN" altLang="en-US"/>
          </a:p>
          <a:p>
            <a:r>
              <a:rPr lang="zh-CN" altLang="en-US" dirty="0"/>
              <a:t>小批量（</a:t>
            </a:r>
            <a:r>
              <a:rPr lang="en-US" altLang="zh-CN" dirty="0"/>
              <a:t>Mini-Batch</a:t>
            </a:r>
            <a:r>
              <a:rPr lang="zh-CN" altLang="en-US" dirty="0"/>
              <a:t>）随机梯度下降法</a:t>
            </a:r>
            <a:endParaRPr lang="zh-CN" altLang="en-US" dirty="0"/>
          </a:p>
        </p:txBody>
      </p:sp>
      <p:pic>
        <p:nvPicPr>
          <p:cNvPr id="6" name="图片 5"/>
          <p:cNvPicPr>
            <a:picLocks noChangeAspect="1"/>
          </p:cNvPicPr>
          <p:nvPr/>
        </p:nvPicPr>
        <p:blipFill>
          <a:blip r:embed="rId1"/>
          <a:stretch>
            <a:fillRect/>
          </a:stretch>
        </p:blipFill>
        <p:spPr>
          <a:xfrm>
            <a:off x="1333500" y="5053330"/>
            <a:ext cx="4806950" cy="1120775"/>
          </a:xfrm>
          <a:prstGeom prst="rect">
            <a:avLst/>
          </a:prstGeom>
        </p:spPr>
      </p:pic>
      <p:pic>
        <p:nvPicPr>
          <p:cNvPr id="7" name="图片 6"/>
          <p:cNvPicPr>
            <a:picLocks noChangeAspect="1"/>
          </p:cNvPicPr>
          <p:nvPr/>
        </p:nvPicPr>
        <p:blipFill>
          <a:blip r:embed="rId2"/>
          <a:stretch>
            <a:fillRect/>
          </a:stretch>
        </p:blipFill>
        <p:spPr>
          <a:xfrm>
            <a:off x="2461260" y="2250440"/>
            <a:ext cx="3763010" cy="906780"/>
          </a:xfrm>
          <a:prstGeom prst="rect">
            <a:avLst/>
          </a:prstGeom>
        </p:spPr>
      </p:pic>
      <p:pic>
        <p:nvPicPr>
          <p:cNvPr id="8" name="图片 7"/>
          <p:cNvPicPr>
            <a:picLocks noChangeAspect="1"/>
          </p:cNvPicPr>
          <p:nvPr/>
        </p:nvPicPr>
        <p:blipFill>
          <a:blip r:embed="rId3"/>
          <a:stretch>
            <a:fillRect/>
          </a:stretch>
        </p:blipFill>
        <p:spPr>
          <a:xfrm>
            <a:off x="6309995" y="5006340"/>
            <a:ext cx="2599690" cy="121475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77495" y="1203325"/>
            <a:ext cx="8274050" cy="5125720"/>
          </a:xfrm>
          <a:prstGeom prst="rect">
            <a:avLst/>
          </a:prstGeom>
        </p:spPr>
      </p:pic>
      <p:sp>
        <p:nvSpPr>
          <p:cNvPr id="2" name="标题 1"/>
          <p:cNvSpPr>
            <a:spLocks noGrp="1"/>
          </p:cNvSpPr>
          <p:nvPr>
            <p:ph type="title"/>
          </p:nvPr>
        </p:nvSpPr>
        <p:spPr/>
        <p:txBody>
          <a:bodyPr/>
          <a:lstStyle/>
          <a:p>
            <a:r>
              <a:rPr lang="zh-CN" altLang="en-US" dirty="0"/>
              <a:t> 随机梯度下降法</a:t>
            </a:r>
            <a:endParaRPr lang="zh-CN" altLang="en-US" dirty="0"/>
          </a:p>
        </p:txBody>
      </p:sp>
      <p:sp>
        <p:nvSpPr>
          <p:cNvPr id="6" name="圆角矩形 5"/>
          <p:cNvSpPr/>
          <p:nvPr/>
        </p:nvSpPr>
        <p:spPr>
          <a:xfrm>
            <a:off x="1702435" y="5463292"/>
            <a:ext cx="4929505" cy="505321"/>
          </a:xfrm>
          <a:prstGeom prst="round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sp>
        <p:nvSpPr>
          <p:cNvPr id="7" name="爆炸形: 8 pt  6"/>
          <p:cNvSpPr/>
          <p:nvPr/>
        </p:nvSpPr>
        <p:spPr>
          <a:xfrm>
            <a:off x="7019549" y="4097698"/>
            <a:ext cx="1586889" cy="1305396"/>
          </a:xfrm>
          <a:prstGeom prst="irregularSeal1">
            <a:avLst/>
          </a:prstGeom>
          <a:solidFill>
            <a:srgbClr val="C00000">
              <a:alpha val="78000"/>
            </a:srgbClr>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none" numCol="1" spcCol="0" rtlCol="0" fromWordArt="0" anchor="ctr" anchorCtr="0" forceAA="0" compatLnSpc="1">
            <a:spAutoFit/>
          </a:bodyPr>
          <a:lstStyle/>
          <a:p>
            <a:pPr lvl="0" algn="ctr">
              <a:buClrTx/>
              <a:buSzTx/>
              <a:buFontTx/>
            </a:pPr>
            <a:r>
              <a:rPr lang="en-US" altLang="zh-CN" sz="2400" dirty="0">
                <a:sym typeface="+mn-ea"/>
              </a:rPr>
              <a:t>Why?</a:t>
            </a: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Fei\Desktop\识别 猫.jpg">
            <a:hlinkClick r:id="rId1" action="ppaction://hlinkfile"/>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 y="857250"/>
            <a:ext cx="9152903" cy="5143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Administrator\Desktop\机器学习数学描述.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07275" y="3896522"/>
            <a:ext cx="4313744" cy="226043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normAutofit lnSpcReduction="20000"/>
          </a:bodyPr>
          <a:lstStyle/>
          <a:p>
            <a:r>
              <a:rPr lang="zh-CN" altLang="en-US"/>
              <a:t>优化（</a:t>
            </a:r>
            <a:r>
              <a:rPr lang="en-US" altLang="zh-CN"/>
              <a:t>Optimization</a:t>
            </a:r>
            <a:r>
              <a:rPr lang="zh-CN" altLang="en-US"/>
              <a:t>）</a:t>
            </a:r>
            <a:endParaRPr lang="en-US" altLang="zh-CN"/>
          </a:p>
          <a:p>
            <a:pPr lvl="1"/>
            <a:r>
              <a:rPr lang="zh-CN" altLang="en-US"/>
              <a:t>理想情形：最小化期望误差（</a:t>
            </a:r>
            <a:r>
              <a:rPr lang="en-US" altLang="zh-CN"/>
              <a:t>Expected Error</a:t>
            </a:r>
            <a:r>
              <a:rPr lang="zh-CN" altLang="en-US"/>
              <a:t>）</a:t>
            </a:r>
            <a:endParaRPr lang="en-US" altLang="zh-CN"/>
          </a:p>
          <a:p>
            <a:pPr lvl="1"/>
            <a:endParaRPr lang="en-US" altLang="zh-CN"/>
          </a:p>
          <a:p>
            <a:pPr lvl="1"/>
            <a:endParaRPr lang="en-US" altLang="zh-CN"/>
          </a:p>
          <a:p>
            <a:pPr lvl="1"/>
            <a:endParaRPr lang="en-US" altLang="zh-CN"/>
          </a:p>
          <a:p>
            <a:pPr lvl="1"/>
            <a:r>
              <a:rPr lang="zh-CN" altLang="en-US"/>
              <a:t>学习过程，最小化训练误差（</a:t>
            </a:r>
            <a:r>
              <a:rPr lang="en-US" altLang="zh-CN"/>
              <a:t>Training Error</a:t>
            </a:r>
            <a:r>
              <a:rPr lang="zh-CN" altLang="en-US"/>
              <a:t>）</a:t>
            </a:r>
            <a:endParaRPr lang="en-US" altLang="zh-CN"/>
          </a:p>
          <a:p>
            <a:pPr lvl="1"/>
            <a:endParaRPr lang="en-US" altLang="zh-CN"/>
          </a:p>
          <a:p>
            <a:pPr lvl="1"/>
            <a:endParaRPr lang="en-US" altLang="zh-CN"/>
          </a:p>
          <a:p>
            <a:pPr lvl="1"/>
            <a:endParaRPr lang="en-US" altLang="zh-CN"/>
          </a:p>
          <a:p>
            <a:pPr lvl="1"/>
            <a:r>
              <a:rPr lang="zh-CN" altLang="en-US"/>
              <a:t>问题</a:t>
            </a:r>
            <a:endParaRPr lang="en-US" altLang="zh-CN"/>
          </a:p>
          <a:p>
            <a:pPr lvl="2"/>
            <a:r>
              <a:rPr lang="zh-CN" altLang="en-US"/>
              <a:t>过拟合（</a:t>
            </a:r>
            <a:r>
              <a:rPr lang="en-US" altLang="zh-CN"/>
              <a:t>Overfitting</a:t>
            </a:r>
            <a:r>
              <a:rPr lang="zh-CN" altLang="en-US"/>
              <a:t>）</a:t>
            </a:r>
            <a:endParaRPr lang="en-US" altLang="zh-CN"/>
          </a:p>
          <a:p>
            <a:pPr lvl="2"/>
            <a:r>
              <a:rPr lang="zh-CN" altLang="en-US"/>
              <a:t>欠拟合（</a:t>
            </a:r>
            <a:r>
              <a:rPr lang="en-US" altLang="zh-CN"/>
              <a:t>Underfitting</a:t>
            </a:r>
            <a:r>
              <a:rPr lang="zh-CN" altLang="en-US"/>
              <a:t>）</a:t>
            </a:r>
            <a:endParaRPr lang="zh-CN" altLang="en-US"/>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263" y="2231647"/>
            <a:ext cx="5635428" cy="64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0870" y="3745392"/>
            <a:ext cx="2579943" cy="67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endParaRPr lang="zh-CN" altLang="en-US" dirty="0"/>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3200" dirty="0"/>
              <a:t>机器学习 </a:t>
            </a:r>
            <a:r>
              <a:rPr lang="en-US" altLang="zh-CN" sz="3200" dirty="0"/>
              <a:t>= </a:t>
            </a:r>
            <a:r>
              <a:rPr lang="zh-CN" altLang="en-US" sz="3200" dirty="0"/>
              <a:t>优化？</a:t>
            </a:r>
            <a:endParaRPr lang="zh-CN" altLang="en-US" sz="3200"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890" y="2242185"/>
            <a:ext cx="8813800" cy="2842895"/>
          </a:xfrm>
          <a:prstGeom prst="rect">
            <a:avLst/>
          </a:prstGeom>
        </p:spPr>
      </p:pic>
      <p:sp>
        <p:nvSpPr>
          <p:cNvPr id="5" name="矩形 4"/>
          <p:cNvSpPr/>
          <p:nvPr/>
        </p:nvSpPr>
        <p:spPr>
          <a:xfrm>
            <a:off x="252095" y="5574665"/>
            <a:ext cx="8639175" cy="829945"/>
          </a:xfrm>
          <a:prstGeom prst="rect">
            <a:avLst/>
          </a:prstGeom>
        </p:spPr>
        <p:txBody>
          <a:bodyPr wrap="square">
            <a:spAutoFit/>
          </a:bodyPr>
          <a:lstStyle/>
          <a:p>
            <a:r>
              <a:rPr lang="zh-CN" altLang="en-US" sz="2400" dirty="0"/>
              <a:t>过拟合：</a:t>
            </a:r>
            <a:r>
              <a:rPr lang="zh-CN" altLang="en-US" sz="2400" dirty="0">
                <a:solidFill>
                  <a:srgbClr val="FF0000"/>
                </a:solidFill>
              </a:rPr>
              <a:t>经验风险最小化原则</a:t>
            </a:r>
            <a:r>
              <a:rPr lang="zh-CN" altLang="en-US" sz="2400" dirty="0"/>
              <a:t>很容易导致模型在训练集上错误率很低，但是在未知数据上错误率很高。</a:t>
            </a:r>
            <a:endParaRPr lang="zh-CN" altLang="en-US" sz="2400" dirty="0"/>
          </a:p>
        </p:txBody>
      </p:sp>
      <p:sp>
        <p:nvSpPr>
          <p:cNvPr id="7" name="爆炸形 2 6"/>
          <p:cNvSpPr/>
          <p:nvPr/>
        </p:nvSpPr>
        <p:spPr>
          <a:xfrm>
            <a:off x="5181600" y="1204690"/>
            <a:ext cx="2209026" cy="1037630"/>
          </a:xfrm>
          <a:prstGeom prst="irregularSeal2">
            <a:avLst/>
          </a:prstGeom>
          <a:solidFill>
            <a:srgbClr val="C00000">
              <a:alpha val="78000"/>
            </a:srgbClr>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altLang="zh-CN" sz="2400" dirty="0"/>
              <a:t>NO</a:t>
            </a:r>
            <a:r>
              <a:rPr lang="zh-CN" altLang="en-US" sz="2400" dirty="0"/>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学习方法</a:t>
            </a:r>
            <a:endParaRPr lang="zh-CN" altLang="en-US" dirty="0"/>
          </a:p>
        </p:txBody>
      </p:sp>
      <p:sp>
        <p:nvSpPr>
          <p:cNvPr id="3" name="内容占位符 2"/>
          <p:cNvSpPr>
            <a:spLocks noGrp="1"/>
          </p:cNvSpPr>
          <p:nvPr>
            <p:ph sz="quarter" idx="1"/>
          </p:nvPr>
        </p:nvSpPr>
        <p:spPr/>
        <p:txBody>
          <a:bodyPr/>
          <a:lstStyle/>
          <a:p>
            <a:r>
              <a:rPr lang="zh-CN" altLang="en-US" dirty="0" smtClean="0"/>
              <a:t>例：聚类，欠拟合 </a:t>
            </a:r>
            <a:r>
              <a:rPr lang="en-US" altLang="zh-CN" dirty="0" err="1" smtClean="0"/>
              <a:t>vs</a:t>
            </a:r>
            <a:r>
              <a:rPr lang="en-US" altLang="zh-CN" dirty="0" smtClean="0"/>
              <a:t> </a:t>
            </a:r>
            <a:r>
              <a:rPr lang="zh-CN" altLang="en-US" dirty="0" smtClean="0"/>
              <a:t>过拟合</a:t>
            </a:r>
            <a:endParaRPr lang="zh-CN" altLang="en-US" dirty="0"/>
          </a:p>
        </p:txBody>
      </p:sp>
      <p:pic>
        <p:nvPicPr>
          <p:cNvPr id="4" name="图片 3"/>
          <p:cNvPicPr>
            <a:picLocks noChangeAspect="1"/>
          </p:cNvPicPr>
          <p:nvPr/>
        </p:nvPicPr>
        <p:blipFill>
          <a:blip r:embed="rId1"/>
          <a:stretch>
            <a:fillRect/>
          </a:stretch>
        </p:blipFill>
        <p:spPr>
          <a:xfrm>
            <a:off x="2287905" y="1804035"/>
            <a:ext cx="4440555" cy="44405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学习方法</a:t>
            </a:r>
            <a:endParaRPr lang="zh-CN" altLang="en-US" dirty="0"/>
          </a:p>
        </p:txBody>
      </p:sp>
      <p:sp>
        <p:nvSpPr>
          <p:cNvPr id="3" name="内容占位符 2"/>
          <p:cNvSpPr>
            <a:spLocks noGrp="1"/>
          </p:cNvSpPr>
          <p:nvPr>
            <p:ph sz="quarter" idx="1"/>
          </p:nvPr>
        </p:nvSpPr>
        <p:spPr/>
        <p:txBody>
          <a:bodyPr/>
          <a:lstStyle/>
          <a:p>
            <a:r>
              <a:rPr lang="zh-CN" altLang="en-US" dirty="0" smtClean="0"/>
              <a:t>例：聚类，欠拟合 </a:t>
            </a:r>
            <a:r>
              <a:rPr lang="en-US" altLang="zh-CN" dirty="0" err="1" smtClean="0"/>
              <a:t>vs</a:t>
            </a:r>
            <a:r>
              <a:rPr lang="en-US" altLang="zh-CN" dirty="0" smtClean="0"/>
              <a:t> </a:t>
            </a:r>
            <a:r>
              <a:rPr lang="zh-CN" altLang="en-US" dirty="0" smtClean="0"/>
              <a:t>过拟合</a:t>
            </a:r>
            <a:endParaRPr lang="zh-CN" altLang="en-US" dirty="0"/>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2515" y="1929130"/>
            <a:ext cx="6998970" cy="4227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学习方法</a:t>
            </a:r>
            <a:endParaRPr lang="zh-CN" altLang="en-US" dirty="0"/>
          </a:p>
        </p:txBody>
      </p:sp>
      <p:sp>
        <p:nvSpPr>
          <p:cNvPr id="3" name="内容占位符 2"/>
          <p:cNvSpPr>
            <a:spLocks noGrp="1"/>
          </p:cNvSpPr>
          <p:nvPr>
            <p:ph sz="quarter" idx="1"/>
          </p:nvPr>
        </p:nvSpPr>
        <p:spPr/>
        <p:txBody>
          <a:bodyPr/>
          <a:lstStyle/>
          <a:p>
            <a:r>
              <a:rPr lang="zh-CN" altLang="en-US" dirty="0" smtClean="0"/>
              <a:t>例：聚类，欠拟合 </a:t>
            </a:r>
            <a:r>
              <a:rPr lang="en-US" altLang="zh-CN" dirty="0" err="1" smtClean="0"/>
              <a:t>vs</a:t>
            </a:r>
            <a:r>
              <a:rPr lang="en-US" altLang="zh-CN" dirty="0" smtClean="0"/>
              <a:t> </a:t>
            </a:r>
            <a:r>
              <a:rPr lang="zh-CN" altLang="en-US" dirty="0" smtClean="0"/>
              <a:t>过拟合</a:t>
            </a:r>
            <a:endParaRPr lang="zh-CN" altLang="en-US" dirty="0"/>
          </a:p>
        </p:txBody>
      </p:sp>
      <p:pic>
        <p:nvPicPr>
          <p:cNvPr id="13314" name="Picture 2" descr="F:\素材\图像\training_data_and_test_99_50_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965" y="1784350"/>
            <a:ext cx="8434705" cy="44653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过拟合</a:t>
            </a:r>
            <a:endParaRPr lang="zh-CN" altLang="en-US" dirty="0"/>
          </a:p>
        </p:txBody>
      </p:sp>
      <p:sp>
        <p:nvSpPr>
          <p:cNvPr id="3" name="内容占位符 2"/>
          <p:cNvSpPr>
            <a:spLocks noGrp="1"/>
          </p:cNvSpPr>
          <p:nvPr>
            <p:ph sz="quarter" idx="1"/>
          </p:nvPr>
        </p:nvSpPr>
        <p:spPr/>
        <p:txBody>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a:p>
            <a:pPr lvl="1"/>
            <a:r>
              <a:rPr lang="zh-CN" altLang="en-US" dirty="0"/>
              <a:t>过拟合问题往往是由于训练数据少和噪声等原因造成的。</a:t>
            </a:r>
            <a:endParaRPr lang="zh-CN" altLang="en-US" dirty="0"/>
          </a:p>
        </p:txBody>
      </p:sp>
      <p:pic>
        <p:nvPicPr>
          <p:cNvPr id="4" name="图片 3"/>
          <p:cNvPicPr>
            <a:picLocks noChangeAspect="1"/>
          </p:cNvPicPr>
          <p:nvPr/>
        </p:nvPicPr>
        <p:blipFill>
          <a:blip r:embed="rId1"/>
          <a:stretch>
            <a:fillRect/>
          </a:stretch>
        </p:blipFill>
        <p:spPr>
          <a:xfrm>
            <a:off x="172720" y="2754630"/>
            <a:ext cx="8719185" cy="349059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endParaRPr lang="zh-CN" altLang="en-US" dirty="0"/>
          </a:p>
        </p:txBody>
      </p:sp>
      <p:pic>
        <p:nvPicPr>
          <p:cNvPr id="5" name="图片 4" descr="屏幕剪辑"/>
          <p:cNvPicPr>
            <a:picLocks noChangeAspect="1"/>
          </p:cNvPicPr>
          <p:nvPr/>
        </p:nvPicPr>
        <p:blipFill>
          <a:blip r:embed="rId1"/>
          <a:stretch>
            <a:fillRect/>
          </a:stretch>
        </p:blipFill>
        <p:spPr>
          <a:xfrm>
            <a:off x="603160" y="1849369"/>
            <a:ext cx="3696216" cy="543001"/>
          </a:xfrm>
          <a:prstGeom prst="rect">
            <a:avLst/>
          </a:prstGeom>
        </p:spPr>
      </p:pic>
      <p:sp>
        <p:nvSpPr>
          <p:cNvPr id="4" name="矩形 3"/>
          <p:cNvSpPr/>
          <p:nvPr/>
        </p:nvSpPr>
        <p:spPr>
          <a:xfrm>
            <a:off x="1427043" y="1186154"/>
            <a:ext cx="1605280" cy="521970"/>
          </a:xfrm>
          <a:prstGeom prst="rect">
            <a:avLst/>
          </a:prstGeom>
        </p:spPr>
        <p:txBody>
          <a:bodyPr wrap="none">
            <a:spAutoFit/>
          </a:bodyPr>
          <a:lstStyle/>
          <a:p>
            <a:r>
              <a:rPr lang="zh-CN" altLang="en-US" sz="2800" b="1" dirty="0">
                <a:solidFill>
                  <a:srgbClr val="0070C0"/>
                </a:solidFill>
                <a:latin typeface="思源宋体" panose="02020400000000000000" charset="-122"/>
                <a:ea typeface="思源宋体" panose="02020400000000000000" charset="-122"/>
              </a:rPr>
              <a:t>期望风险</a:t>
            </a:r>
            <a:endParaRPr lang="zh-CN" altLang="en-US" sz="2800" b="1" dirty="0">
              <a:solidFill>
                <a:srgbClr val="0070C0"/>
              </a:solidFill>
              <a:latin typeface="思源宋体" panose="02020400000000000000" charset="-122"/>
              <a:ea typeface="思源宋体" panose="02020400000000000000" charset="-122"/>
            </a:endParaRPr>
          </a:p>
        </p:txBody>
      </p:sp>
      <p:sp>
        <p:nvSpPr>
          <p:cNvPr id="8" name="矩形 7"/>
          <p:cNvSpPr/>
          <p:nvPr/>
        </p:nvSpPr>
        <p:spPr>
          <a:xfrm>
            <a:off x="6126862" y="1186154"/>
            <a:ext cx="1607820" cy="521970"/>
          </a:xfrm>
          <a:prstGeom prst="rect">
            <a:avLst/>
          </a:prstGeom>
        </p:spPr>
        <p:txBody>
          <a:bodyPr wrap="none">
            <a:spAutoFit/>
          </a:bodyPr>
          <a:lstStyle/>
          <a:p>
            <a:r>
              <a:rPr lang="zh-CN" altLang="en-US" sz="2800" b="1" dirty="0">
                <a:solidFill>
                  <a:srgbClr val="0070C0"/>
                </a:solidFill>
                <a:latin typeface="思源宋体" panose="02020400000000000000" charset="-122"/>
                <a:ea typeface="思源宋体" panose="02020400000000000000" charset="-122"/>
              </a:rPr>
              <a:t>经验风险</a:t>
            </a:r>
            <a:endParaRPr lang="zh-CN" altLang="en-US" sz="2800" b="1" dirty="0">
              <a:solidFill>
                <a:srgbClr val="0070C0"/>
              </a:solidFill>
              <a:latin typeface="思源宋体" panose="02020400000000000000" charset="-122"/>
              <a:ea typeface="思源宋体" panose="02020400000000000000" charset="-122"/>
            </a:endParaRPr>
          </a:p>
        </p:txBody>
      </p:sp>
      <p:sp>
        <p:nvSpPr>
          <p:cNvPr id="9" name="矩形 8"/>
          <p:cNvSpPr/>
          <p:nvPr/>
        </p:nvSpPr>
        <p:spPr>
          <a:xfrm>
            <a:off x="1969327" y="5992908"/>
            <a:ext cx="5205730" cy="460375"/>
          </a:xfrm>
          <a:prstGeom prst="rect">
            <a:avLst/>
          </a:prstGeom>
        </p:spPr>
        <p:txBody>
          <a:bodyPr wrap="none">
            <a:spAutoFit/>
          </a:bodyPr>
          <a:lstStyle/>
          <a:p>
            <a:pPr algn="l"/>
            <a:r>
              <a:rPr lang="zh-CN" altLang="en-US" sz="2400" b="1" dirty="0">
                <a:solidFill>
                  <a:srgbClr val="0070C0"/>
                </a:solidFill>
                <a:latin typeface="思源宋体" panose="02020400000000000000" charset="-122"/>
                <a:ea typeface="思源宋体" panose="02020400000000000000" charset="-122"/>
                <a:cs typeface="思源宋体" panose="02020400000000000000" charset="-122"/>
              </a:rPr>
              <a:t>泛化错误（Generalization Error）</a:t>
            </a:r>
            <a:endParaRPr lang="zh-CN" altLang="en-US" sz="2400" b="1" dirty="0">
              <a:solidFill>
                <a:srgbClr val="0070C0"/>
              </a:solidFill>
              <a:latin typeface="思源宋体" panose="02020400000000000000" charset="-122"/>
              <a:ea typeface="思源宋体" panose="02020400000000000000" charset="-122"/>
              <a:cs typeface="思源宋体" panose="02020400000000000000" charset="-122"/>
            </a:endParaRPr>
          </a:p>
        </p:txBody>
      </p:sp>
      <p:grpSp>
        <p:nvGrpSpPr>
          <p:cNvPr id="3" name="组合 2"/>
          <p:cNvGrpSpPr/>
          <p:nvPr/>
        </p:nvGrpSpPr>
        <p:grpSpPr>
          <a:xfrm>
            <a:off x="868680" y="2670810"/>
            <a:ext cx="7522845" cy="2727960"/>
            <a:chOff x="1368" y="4206"/>
            <a:chExt cx="11847" cy="4296"/>
          </a:xfrm>
        </p:grpSpPr>
        <p:pic>
          <p:nvPicPr>
            <p:cNvPr id="10" name="图片 9" descr="屏幕剪辑"/>
            <p:cNvPicPr>
              <a:picLocks noChangeAspect="1"/>
            </p:cNvPicPr>
            <p:nvPr/>
          </p:nvPicPr>
          <p:blipFill>
            <a:blip r:embed="rId2" cstate="print"/>
            <a:stretch>
              <a:fillRect/>
            </a:stretch>
          </p:blipFill>
          <p:spPr>
            <a:xfrm>
              <a:off x="1368" y="4206"/>
              <a:ext cx="4416" cy="4049"/>
            </a:xfrm>
            <a:prstGeom prst="rect">
              <a:avLst/>
            </a:prstGeom>
          </p:spPr>
        </p:pic>
        <p:pic>
          <p:nvPicPr>
            <p:cNvPr id="2050" name="Picture 2" descr="âgaussian mixture random sampleâçå¾çæç´¢ç»æ"/>
            <p:cNvPicPr>
              <a:picLocks noChangeAspect="1" noChangeArrowheads="1"/>
            </p:cNvPicPr>
            <p:nvPr/>
          </p:nvPicPr>
          <p:blipFill>
            <a:blip r:embed="rId3"/>
            <a:srcRect/>
            <a:stretch>
              <a:fillRect/>
            </a:stretch>
          </p:blipFill>
          <p:spPr bwMode="auto">
            <a:xfrm>
              <a:off x="7685" y="4354"/>
              <a:ext cx="5531" cy="41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2" name="矩形 11"/>
                <p:cNvSpPr/>
                <p:nvPr/>
              </p:nvSpPr>
              <p:spPr>
                <a:xfrm>
                  <a:off x="3962400" y="3601017"/>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p:sp>
              <p:nvSpPr>
                <p:cNvPr id="12" name="矩形 11"/>
                <p:cNvSpPr>
                  <a:spLocks noRot="1" noChangeAspect="1" noMove="1" noResize="1" noEditPoints="1" noAdjustHandles="1" noChangeArrowheads="1" noChangeShapeType="1" noTextEdit="1"/>
                </p:cNvSpPr>
                <p:nvPr/>
              </p:nvSpPr>
              <p:spPr>
                <a:xfrm>
                  <a:off x="6240" y="5431"/>
                  <a:ext cx="1533" cy="159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grpSp>
      <p:pic>
        <p:nvPicPr>
          <p:cNvPr id="13" name="图片 1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2427" y="1821708"/>
            <a:ext cx="2909826" cy="598322"/>
          </a:xfrm>
          <a:prstGeom prst="rect">
            <a:avLst/>
          </a:prstGeom>
        </p:spPr>
      </p:pic>
      <p:pic>
        <p:nvPicPr>
          <p:cNvPr id="11" name="图片 10"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6913" y="5519524"/>
            <a:ext cx="3129725" cy="473541"/>
          </a:xfrm>
          <a:prstGeom prst="rect">
            <a:avLst/>
          </a:prstGeom>
        </p:spPr>
      </p:pic>
      <p:sp>
        <p:nvSpPr>
          <p:cNvPr id="6" name="文本框 5"/>
          <p:cNvSpPr txBox="1"/>
          <p:nvPr/>
        </p:nvSpPr>
        <p:spPr>
          <a:xfrm>
            <a:off x="5956300" y="323850"/>
            <a:ext cx="3080385" cy="368300"/>
          </a:xfrm>
          <a:prstGeom prst="rect">
            <a:avLst/>
          </a:prstGeom>
          <a:noFill/>
        </p:spPr>
        <p:txBody>
          <a:bodyPr wrap="none" rtlCol="0">
            <a:spAutoFit/>
          </a:bodyPr>
          <a:p>
            <a:r>
              <a:rPr lang="zh-CN" altLang="en-US">
                <a:solidFill>
                  <a:srgbClr val="0070C0"/>
                </a:solidFill>
                <a:latin typeface="思源宋体" panose="02020400000000000000" charset="-122"/>
                <a:ea typeface="思源宋体" panose="02020400000000000000" charset="-122"/>
                <a:cs typeface="思源宋体" panose="02020400000000000000" charset="-122"/>
              </a:rPr>
              <a:t>机器学习基石，林轩田，</a:t>
            </a:r>
            <a:r>
              <a:rPr lang="en-US" altLang="zh-CN">
                <a:solidFill>
                  <a:srgbClr val="0070C0"/>
                </a:solidFill>
                <a:latin typeface="思源宋体" panose="02020400000000000000" charset="-122"/>
                <a:ea typeface="思源宋体" panose="02020400000000000000" charset="-122"/>
                <a:cs typeface="思源宋体" panose="02020400000000000000" charset="-122"/>
              </a:rPr>
              <a:t>B</a:t>
            </a:r>
            <a:r>
              <a:rPr lang="zh-CN" altLang="en-US">
                <a:solidFill>
                  <a:srgbClr val="0070C0"/>
                </a:solidFill>
                <a:latin typeface="思源宋体" panose="02020400000000000000" charset="-122"/>
                <a:ea typeface="思源宋体" panose="02020400000000000000" charset="-122"/>
                <a:cs typeface="思源宋体" panose="02020400000000000000" charset="-122"/>
              </a:rPr>
              <a:t>站</a:t>
            </a:r>
            <a:endParaRPr lang="zh-CN" altLang="en-US">
              <a:solidFill>
                <a:srgbClr val="0070C0"/>
              </a:solidFill>
              <a:latin typeface="思源宋体" panose="02020400000000000000" charset="-122"/>
              <a:ea typeface="思源宋体" panose="02020400000000000000" charset="-122"/>
              <a:cs typeface="思源宋体" panose="020204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1"/>
          <a:srcRect/>
          <a:stretch>
            <a:fillRect/>
          </a:stretch>
        </p:blipFill>
        <p:spPr bwMode="auto">
          <a:xfrm flipH="1">
            <a:off x="1203325" y="2605405"/>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如何减少泛化错误？</a:t>
            </a:r>
            <a:endParaRPr lang="zh-CN" altLang="en-US" dirty="0"/>
          </a:p>
        </p:txBody>
      </p:sp>
      <p:grpSp>
        <p:nvGrpSpPr>
          <p:cNvPr id="2" name="组合 1"/>
          <p:cNvGrpSpPr/>
          <p:nvPr/>
        </p:nvGrpSpPr>
        <p:grpSpPr>
          <a:xfrm>
            <a:off x="4684395" y="1371600"/>
            <a:ext cx="2339340" cy="999490"/>
            <a:chOff x="7377" y="2520"/>
            <a:chExt cx="3684" cy="1574"/>
          </a:xfrm>
        </p:grpSpPr>
        <p:sp>
          <p:nvSpPr>
            <p:cNvPr id="5" name="矩形 4"/>
            <p:cNvSpPr/>
            <p:nvPr/>
          </p:nvSpPr>
          <p:spPr>
            <a:xfrm>
              <a:off x="8235" y="2520"/>
              <a:ext cx="1968" cy="822"/>
            </a:xfrm>
            <a:prstGeom prst="rect">
              <a:avLst/>
            </a:prstGeom>
          </p:spPr>
          <p:txBody>
            <a:bodyPr wrap="none">
              <a:spAutoFit/>
            </a:bodyPr>
            <a:lstStyle/>
            <a:p>
              <a:r>
                <a:rPr lang="zh-CN" altLang="en-US" sz="2800" dirty="0">
                  <a:solidFill>
                    <a:schemeClr val="accent5"/>
                  </a:solidFill>
                  <a:latin typeface="华文中宋" panose="02010600040101010101" charset="-122"/>
                  <a:ea typeface="华文中宋" panose="02010600040101010101" charset="-122"/>
                </a:rPr>
                <a:t>正则化</a:t>
              </a:r>
              <a:endParaRPr lang="zh-CN" altLang="en-US" sz="2800" dirty="0">
                <a:solidFill>
                  <a:schemeClr val="accent5"/>
                </a:solidFill>
                <a:latin typeface="华文中宋" panose="02010600040101010101" charset="-122"/>
                <a:ea typeface="华文中宋" panose="02010600040101010101" charset="-122"/>
              </a:endParaRPr>
            </a:p>
          </p:txBody>
        </p:sp>
        <p:sp>
          <p:nvSpPr>
            <p:cNvPr id="6" name="矩形 5"/>
            <p:cNvSpPr/>
            <p:nvPr/>
          </p:nvSpPr>
          <p:spPr>
            <a:xfrm>
              <a:off x="7377" y="3368"/>
              <a:ext cx="3684" cy="727"/>
            </a:xfrm>
            <a:prstGeom prst="rect">
              <a:avLst/>
            </a:prstGeom>
          </p:spPr>
          <p:txBody>
            <a:bodyPr wrap="none">
              <a:spAutoFit/>
            </a:bodyPr>
            <a:lstStyle/>
            <a:p>
              <a:r>
                <a:rPr lang="zh-CN" altLang="en-US" sz="2400" dirty="0"/>
                <a:t>降低模型复杂度</a:t>
              </a:r>
              <a:endParaRPr lang="en-US" altLang="zh-CN" sz="2400" dirty="0"/>
            </a:p>
          </p:txBody>
        </p:sp>
      </p:grpSp>
      <p:grpSp>
        <p:nvGrpSpPr>
          <p:cNvPr id="4" name="组合 3"/>
          <p:cNvGrpSpPr/>
          <p:nvPr/>
        </p:nvGrpSpPr>
        <p:grpSpPr>
          <a:xfrm>
            <a:off x="2301875" y="1371600"/>
            <a:ext cx="2030730" cy="999490"/>
            <a:chOff x="3625" y="2520"/>
            <a:chExt cx="3198" cy="1574"/>
          </a:xfrm>
        </p:grpSpPr>
        <p:sp>
          <p:nvSpPr>
            <p:cNvPr id="9" name="矩形 8"/>
            <p:cNvSpPr/>
            <p:nvPr/>
          </p:nvSpPr>
          <p:spPr>
            <a:xfrm>
              <a:off x="4520" y="2520"/>
              <a:ext cx="1408" cy="822"/>
            </a:xfrm>
            <a:prstGeom prst="rect">
              <a:avLst/>
            </a:prstGeom>
          </p:spPr>
          <p:txBody>
            <a:bodyPr wrap="none">
              <a:spAutoFit/>
            </a:bodyPr>
            <a:lstStyle/>
            <a:p>
              <a:r>
                <a:rPr lang="zh-CN" altLang="en-US" sz="2800" dirty="0">
                  <a:solidFill>
                    <a:schemeClr val="accent5"/>
                  </a:solidFill>
                  <a:latin typeface="华文中宋" panose="02010600040101010101" charset="-122"/>
                  <a:ea typeface="华文中宋" panose="02010600040101010101" charset="-122"/>
                </a:rPr>
                <a:t>优化</a:t>
              </a:r>
              <a:endParaRPr lang="zh-CN" altLang="en-US" sz="2800" dirty="0">
                <a:solidFill>
                  <a:schemeClr val="accent5"/>
                </a:solidFill>
                <a:latin typeface="华文中宋" panose="02010600040101010101" charset="-122"/>
                <a:ea typeface="华文中宋" panose="02010600040101010101" charset="-122"/>
              </a:endParaRPr>
            </a:p>
          </p:txBody>
        </p:sp>
        <p:sp>
          <p:nvSpPr>
            <p:cNvPr id="11" name="矩形 10"/>
            <p:cNvSpPr/>
            <p:nvPr/>
          </p:nvSpPr>
          <p:spPr>
            <a:xfrm>
              <a:off x="3625" y="3368"/>
              <a:ext cx="3199" cy="727"/>
            </a:xfrm>
            <a:prstGeom prst="rect">
              <a:avLst/>
            </a:prstGeom>
          </p:spPr>
          <p:txBody>
            <a:bodyPr wrap="none">
              <a:spAutoFit/>
            </a:bodyPr>
            <a:lstStyle/>
            <a:p>
              <a:r>
                <a:rPr lang="zh-CN" altLang="en-US" sz="2400" dirty="0"/>
                <a:t>经验风险最小</a:t>
              </a:r>
              <a:endParaRPr lang="en-US" altLang="zh-CN" sz="2400" dirty="0"/>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endParaRPr lang="zh-CN" altLang="en-US" dirty="0"/>
          </a:p>
        </p:txBody>
      </p:sp>
      <p:graphicFrame>
        <p:nvGraphicFramePr>
          <p:cNvPr id="5" name="内容占位符 4"/>
          <p:cNvGraphicFramePr>
            <a:graphicFrameLocks noGrp="1"/>
          </p:cNvGraphicFramePr>
          <p:nvPr>
            <p:ph sz="quarter" idx="1"/>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050" name="Picture 2" descr="âl2 regularizationâçå¾çæç´¢ç»æ"/>
          <p:cNvPicPr>
            <a:picLocks noChangeAspect="1" noChangeArrowheads="1"/>
          </p:cNvPicPr>
          <p:nvPr/>
        </p:nvPicPr>
        <p:blipFill>
          <a:blip r:embed="rId6"/>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76349" y="2971800"/>
            <a:ext cx="2222500" cy="337185"/>
          </a:xfrm>
          <a:prstGeom prst="rect">
            <a:avLst/>
          </a:prstGeom>
          <a:noFill/>
        </p:spPr>
        <p:txBody>
          <a:bodyPr wrap="none" rtlCol="0">
            <a:spAutoFit/>
          </a:bodyPr>
          <a:lstStyle/>
          <a:p>
            <a:pPr algn="ctr"/>
            <a:r>
              <a:rPr lang="en-US" altLang="zh-CN" sz="1600" dirty="0">
                <a:solidFill>
                  <a:srgbClr val="FF0000"/>
                </a:solidFill>
                <a:latin typeface="华文中宋" panose="02010600040101010101" charset="-122"/>
                <a:ea typeface="华文中宋" panose="02010600040101010101" charset="-122"/>
                <a:cs typeface="华文中宋" panose="02010600040101010101" charset="-122"/>
              </a:rPr>
              <a:t>L1/L2</a:t>
            </a:r>
            <a:r>
              <a:rPr lang="zh-CN" altLang="en-US" sz="1600" dirty="0">
                <a:solidFill>
                  <a:srgbClr val="FF0000"/>
                </a:solidFill>
                <a:latin typeface="华文中宋" panose="02010600040101010101" charset="-122"/>
                <a:ea typeface="华文中宋" panose="02010600040101010101" charset="-122"/>
                <a:cs typeface="华文中宋" panose="02010600040101010101" charset="-122"/>
              </a:rPr>
              <a:t>约束、数据增强</a:t>
            </a:r>
            <a:endParaRPr lang="zh-CN" altLang="en-US" sz="1600" dirty="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4233168" y="2971800"/>
            <a:ext cx="4450080" cy="337185"/>
          </a:xfrm>
          <a:prstGeom prst="rect">
            <a:avLst/>
          </a:prstGeom>
          <a:noFill/>
        </p:spPr>
        <p:txBody>
          <a:bodyPr wrap="none" rtlCol="0">
            <a:spAutoFit/>
          </a:bodyPr>
          <a:lstStyle/>
          <a:p>
            <a:pPr algn="ctr"/>
            <a:r>
              <a:rPr lang="zh-CN" altLang="en-US" sz="1600" dirty="0">
                <a:solidFill>
                  <a:srgbClr val="FF0000"/>
                </a:solidFill>
                <a:latin typeface="华文中宋" panose="02010600040101010101" charset="-122"/>
                <a:ea typeface="华文中宋" panose="02010600040101010101" charset="-122"/>
              </a:rPr>
              <a:t>权重衰减、随机梯度下降、提前停止、梯度惩罚</a:t>
            </a:r>
            <a:endParaRPr lang="zh-CN" altLang="en-US" sz="1600" dirty="0">
              <a:solidFill>
                <a:srgbClr val="FF0000"/>
              </a:solidFill>
              <a:latin typeface="华文中宋" panose="02010600040101010101" charset="-122"/>
              <a:ea typeface="华文中宋" panose="02010600040101010101" charset="-122"/>
            </a:endParaRPr>
          </a:p>
        </p:txBody>
      </p:sp>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6820" y="3575782"/>
            <a:ext cx="3382775" cy="2616511"/>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endParaRPr lang="zh-CN" altLang="en-US" dirty="0"/>
          </a:p>
        </p:txBody>
      </p:sp>
      <p:sp>
        <p:nvSpPr>
          <p:cNvPr id="3" name="内容占位符 2"/>
          <p:cNvSpPr>
            <a:spLocks noGrp="1"/>
          </p:cNvSpPr>
          <p:nvPr>
            <p:ph sz="quarter" idx="1"/>
          </p:nvPr>
        </p:nvSpPr>
        <p:spPr>
          <a:xfrm>
            <a:off x="251460" y="1058545"/>
            <a:ext cx="3434715" cy="5294630"/>
          </a:xfrm>
        </p:spPr>
        <p:txBody>
          <a:bodyPr/>
          <a:lstStyle/>
          <a:p>
            <a:r>
              <a:rPr lang="zh-CN" altLang="en-US">
                <a:sym typeface="+mn-ea"/>
              </a:rPr>
              <a:t>验证集（</a:t>
            </a:r>
            <a:r>
              <a:rPr>
                <a:sym typeface="+mn-ea"/>
              </a:rPr>
              <a:t>Validation Dataset</a:t>
            </a:r>
            <a:r>
              <a:rPr lang="zh-CN" altLang="en-US">
                <a:sym typeface="+mn-ea"/>
              </a:rPr>
              <a:t>）</a:t>
            </a:r>
            <a:endParaRPr lang="zh-CN" altLang="en-US">
              <a:sym typeface="+mn-ea"/>
            </a:endParaRPr>
          </a:p>
          <a:p>
            <a:pPr lvl="1"/>
            <a:r>
              <a:rPr lang="zh-CN" altLang="en-US" dirty="0"/>
              <a:t>我们使用一个验证集（</a:t>
            </a:r>
            <a:r>
              <a:rPr lang="en-US" altLang="zh-CN" dirty="0"/>
              <a:t>Validation Dataset</a:t>
            </a:r>
            <a:r>
              <a:rPr lang="zh-CN" altLang="en-US" dirty="0"/>
              <a:t>）来测试每一次迭代的参数在验证集上是否最优。</a:t>
            </a:r>
            <a:endParaRPr lang="zh-CN" altLang="en-US" dirty="0"/>
          </a:p>
          <a:p>
            <a:pPr lvl="1"/>
            <a:r>
              <a:rPr lang="zh-CN" altLang="en-US" dirty="0"/>
              <a:t>如果在验证集上的错误率不再下降，就停止迭代。</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89655" y="1601470"/>
            <a:ext cx="5440045" cy="42081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机器学习定义</a:t>
            </a:r>
            <a:endParaRPr lang="zh-CN" altLang="en-US" dirty="0"/>
          </a:p>
        </p:txBody>
      </p:sp>
      <p:pic>
        <p:nvPicPr>
          <p:cNvPr id="17" name="图片 16"/>
          <p:cNvPicPr>
            <a:picLocks noChangeAspect="1"/>
          </p:cNvPicPr>
          <p:nvPr/>
        </p:nvPicPr>
        <p:blipFill>
          <a:blip r:embed="rId1"/>
          <a:stretch>
            <a:fillRect/>
          </a:stretch>
        </p:blipFill>
        <p:spPr>
          <a:xfrm>
            <a:off x="852329" y="5010626"/>
            <a:ext cx="2729865" cy="1454468"/>
          </a:xfrm>
          <a:prstGeom prst="rect">
            <a:avLst/>
          </a:prstGeom>
        </p:spPr>
      </p:pic>
      <p:sp>
        <p:nvSpPr>
          <p:cNvPr id="3" name="内容占位符 2"/>
          <p:cNvSpPr/>
          <p:nvPr>
            <p:ph sz="quarter" idx="1"/>
          </p:nvPr>
        </p:nvSpPr>
        <p:spPr>
          <a:xfrm>
            <a:off x="251460" y="1219200"/>
            <a:ext cx="3933190" cy="4937760"/>
          </a:xfrm>
        </p:spPr>
        <p:txBody>
          <a:bodyPr/>
          <a:p>
            <a:r>
              <a:rPr sz="1800"/>
              <a:t> </a:t>
            </a:r>
            <a:r>
              <a:rPr lang="zh-CN" altLang="en-US" sz="1800">
                <a:sym typeface="+mn-ea"/>
              </a:rPr>
              <a:t>人工智能：达特茅斯会议1956年</a:t>
            </a:r>
            <a:endParaRPr lang="zh-CN" altLang="en-US" sz="1800"/>
          </a:p>
          <a:p>
            <a:pPr lvl="1"/>
            <a:r>
              <a:rPr lang="zh-CN" altLang="en-US" sz="1800">
                <a:sym typeface="+mn-ea"/>
              </a:rPr>
              <a:t>主要议题</a:t>
            </a:r>
            <a:endParaRPr lang="zh-CN" altLang="en-US" sz="1800"/>
          </a:p>
          <a:p>
            <a:pPr lvl="2"/>
            <a:r>
              <a:rPr lang="zh-CN" altLang="en-US" sz="1800">
                <a:sym typeface="+mn-ea"/>
              </a:rPr>
              <a:t>用机器来模仿人类学习以及其他方面的智能</a:t>
            </a:r>
            <a:endParaRPr lang="zh-CN" altLang="en-US" sz="1800"/>
          </a:p>
          <a:p>
            <a:pPr lvl="1"/>
            <a:r>
              <a:rPr lang="zh-CN" altLang="en-US" sz="1800">
                <a:sym typeface="+mn-ea"/>
              </a:rPr>
              <a:t>主要人员</a:t>
            </a:r>
            <a:endParaRPr lang="zh-CN" altLang="en-US" sz="1800"/>
          </a:p>
          <a:p>
            <a:pPr lvl="2"/>
            <a:r>
              <a:rPr lang="zh-CN" altLang="en-US" sz="1800">
                <a:sym typeface="+mn-ea"/>
              </a:rPr>
              <a:t>约翰·麦卡锡</a:t>
            </a:r>
            <a:endParaRPr lang="zh-CN" altLang="en-US" sz="1800"/>
          </a:p>
          <a:p>
            <a:pPr lvl="2"/>
            <a:r>
              <a:rPr lang="zh-CN" altLang="en-US" sz="1800">
                <a:sym typeface="+mn-ea"/>
              </a:rPr>
              <a:t>马文·闵斯基</a:t>
            </a:r>
            <a:endParaRPr lang="zh-CN" altLang="en-US" sz="1800"/>
          </a:p>
          <a:p>
            <a:pPr lvl="2"/>
            <a:r>
              <a:rPr lang="zh-CN" altLang="en-US" sz="1800">
                <a:sym typeface="+mn-ea"/>
              </a:rPr>
              <a:t>克劳德·香农（信息论）</a:t>
            </a:r>
            <a:endParaRPr lang="zh-CN" altLang="en-US" sz="1800"/>
          </a:p>
          <a:p>
            <a:pPr lvl="2"/>
            <a:r>
              <a:rPr lang="zh-CN" altLang="en-US" sz="1800">
                <a:sym typeface="+mn-ea"/>
              </a:rPr>
              <a:t>赫伯特·西蒙（9个博士头衔，诺贝尔经济学奖、图灵奖）</a:t>
            </a:r>
            <a:endParaRPr lang="zh-CN" altLang="en-US" sz="1800">
              <a:sym typeface="+mn-ea"/>
            </a:endParaRPr>
          </a:p>
        </p:txBody>
      </p:sp>
      <p:pic>
        <p:nvPicPr>
          <p:cNvPr id="4" name="内容占位符 11"/>
          <p:cNvPicPr>
            <a:picLocks noChangeAspect="1"/>
          </p:cNvPicPr>
          <p:nvPr/>
        </p:nvPicPr>
        <p:blipFill>
          <a:blip r:embed="rId2"/>
          <a:stretch>
            <a:fillRect/>
          </a:stretch>
        </p:blipFill>
        <p:spPr>
          <a:xfrm>
            <a:off x="4185285" y="1401445"/>
            <a:ext cx="4755515" cy="4755515"/>
          </a:xfrm>
          <a:prstGeom prst="rect">
            <a:avLst/>
          </a:prstGeom>
          <a:noFill/>
          <a:ln>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  结</a:t>
            </a:r>
            <a:endParaRPr lang="zh-CN" altLang="en-US" dirty="0"/>
          </a:p>
        </p:txBody>
      </p:sp>
      <p:sp>
        <p:nvSpPr>
          <p:cNvPr id="3" name="内容占位符 2"/>
          <p:cNvSpPr>
            <a:spLocks noGrp="1"/>
          </p:cNvSpPr>
          <p:nvPr>
            <p:ph sz="quarter" idx="1"/>
          </p:nvPr>
        </p:nvSpPr>
        <p:spPr/>
        <p:txBody>
          <a:bodyPr>
            <a:normAutofit lnSpcReduction="10000"/>
          </a:bodyPr>
          <a:lstStyle/>
          <a:p>
            <a:r>
              <a:rPr lang="zh-CN" altLang="en-US"/>
              <a:t>应用背景</a:t>
            </a:r>
            <a:endParaRPr lang="en-US" altLang="zh-CN"/>
          </a:p>
          <a:p>
            <a:pPr lvl="1"/>
            <a:r>
              <a:rPr lang="zh-CN" altLang="en-US"/>
              <a:t>机器学习应用广泛且发展前景广阔</a:t>
            </a:r>
            <a:endParaRPr lang="zh-CN" altLang="en-US"/>
          </a:p>
          <a:p>
            <a:endParaRPr lang="zh-CN" altLang="en-US"/>
          </a:p>
          <a:p>
            <a:r>
              <a:rPr lang="zh-CN" altLang="en-US"/>
              <a:t>基本概念</a:t>
            </a:r>
            <a:endParaRPr lang="en-US" altLang="zh-CN"/>
          </a:p>
          <a:p>
            <a:pPr lvl="1"/>
            <a:r>
              <a:rPr lang="zh-CN" altLang="en-US"/>
              <a:t>训练、测试、样本、特征、标记、学习算法</a:t>
            </a:r>
            <a:endParaRPr lang="zh-CN" altLang="en-US"/>
          </a:p>
          <a:p>
            <a:endParaRPr lang="zh-CN" altLang="en-US"/>
          </a:p>
          <a:p>
            <a:r>
              <a:rPr lang="zh-CN" altLang="en-US"/>
              <a:t>学习方法</a:t>
            </a:r>
            <a:endParaRPr lang="en-US" altLang="zh-CN"/>
          </a:p>
          <a:p>
            <a:pPr lvl="1"/>
            <a:r>
              <a:rPr lang="zh-CN" altLang="en-US"/>
              <a:t>分类、回归、排序</a:t>
            </a:r>
            <a:endParaRPr lang="en-US" altLang="zh-CN"/>
          </a:p>
          <a:p>
            <a:pPr lvl="1"/>
            <a:r>
              <a:rPr lang="zh-CN" altLang="en-US"/>
              <a:t>损失函数</a:t>
            </a:r>
            <a:endParaRPr lang="en-US" altLang="zh-CN"/>
          </a:p>
          <a:p>
            <a:pPr lvl="1"/>
            <a:r>
              <a:rPr lang="zh-CN" altLang="en-US"/>
              <a:t>过拟合</a:t>
            </a:r>
            <a:endParaRPr lang="en-US" altLang="zh-CN"/>
          </a:p>
          <a:p>
            <a:pPr lvl="1"/>
            <a:r>
              <a:rPr lang="zh-CN" altLang="en-US"/>
              <a:t>欠拟合</a:t>
            </a:r>
            <a:endParaRPr lang="zh-CN" altLang="en-US"/>
          </a:p>
        </p:txBody>
      </p:sp>
      <p:pic>
        <p:nvPicPr>
          <p:cNvPr id="4" name="Picture 2" descr="C:\Users\Administrator\Desktop\机器学习数学描述.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9417" y="3574749"/>
            <a:ext cx="5400600" cy="26493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机器学习举例：线性回归</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线性回归（</a:t>
            </a:r>
            <a:r>
              <a:rPr lang="en-US" altLang="zh-CN" dirty="0"/>
              <a:t>Linear Regression</a:t>
            </a:r>
            <a:r>
              <a:rPr lang="zh-CN" altLang="en-US" dirty="0"/>
              <a:t>）</a:t>
            </a:r>
            <a:endParaRPr lang="zh-CN" altLang="en-US" dirty="0"/>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pPr lvl="1"/>
            <a:r>
              <a:rPr lang="zh-CN" altLang="en-US" sz="2000" dirty="0"/>
              <a:t>增广权重向量和增广特征向量</a:t>
            </a:r>
            <a:endParaRPr lang="en-US" altLang="zh-CN" sz="2000" dirty="0"/>
          </a:p>
          <a:p>
            <a:pPr lvl="1"/>
            <a:endParaRPr lang="en-US" altLang="zh-CN" sz="2000" dirty="0"/>
          </a:p>
          <a:p>
            <a:pPr lvl="1"/>
            <a:endParaRPr lang="en-US" altLang="zh-CN" sz="2000" dirty="0"/>
          </a:p>
          <a:p>
            <a:pPr lvl="1"/>
            <a:endParaRPr lang="en-US" altLang="zh-CN" sz="2000"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7735" y="1246505"/>
            <a:ext cx="3530989" cy="711278"/>
          </a:xfrm>
          <a:prstGeom prst="rect">
            <a:avLst/>
          </a:prstGeom>
        </p:spPr>
      </p:pic>
      <p:pic>
        <p:nvPicPr>
          <p:cNvPr id="6" name="图片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400" y="2341496"/>
            <a:ext cx="4136354" cy="247785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73" y="2638672"/>
            <a:ext cx="2972128" cy="351828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727" y="5220976"/>
            <a:ext cx="2025071" cy="835647"/>
          </a:xfrm>
          <a:prstGeom prst="rect">
            <a:avLst/>
          </a:prstGeom>
        </p:spPr>
      </p:pic>
      <p:cxnSp>
        <p:nvCxnSpPr>
          <p:cNvPr id="12" name="直接箭头连接符 11"/>
          <p:cNvCxnSpPr/>
          <p:nvPr/>
        </p:nvCxnSpPr>
        <p:spPr>
          <a:xfrm>
            <a:off x="4191000" y="5638800"/>
            <a:ext cx="609600" cy="0"/>
          </a:xfrm>
          <a:prstGeom prst="straightConnector1">
            <a:avLst/>
          </a:prstGeom>
          <a:ln>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经验风险最小化</a:t>
            </a:r>
            <a:endParaRPr lang="zh-CN" altLang="en-US" dirty="0"/>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优化</a:t>
            </a:r>
            <a:endParaRPr lang="en-US" altLang="zh-CN" dirty="0"/>
          </a:p>
          <a:p>
            <a:endParaRPr lang="en-US" altLang="zh-CN" dirty="0"/>
          </a:p>
          <a:p>
            <a:pPr lvl="1"/>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8000" y="2808469"/>
            <a:ext cx="3581400" cy="2296431"/>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40" y="5515610"/>
            <a:ext cx="1574800" cy="83756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320" y="5036185"/>
            <a:ext cx="3015615" cy="1302385"/>
          </a:xfrm>
          <a:prstGeom prst="rect">
            <a:avLst/>
          </a:prstGeom>
        </p:spPr>
      </p:pic>
      <p:grpSp>
        <p:nvGrpSpPr>
          <p:cNvPr id="4" name="组合 3"/>
          <p:cNvGrpSpPr/>
          <p:nvPr/>
        </p:nvGrpSpPr>
        <p:grpSpPr>
          <a:xfrm>
            <a:off x="1608455" y="1619250"/>
            <a:ext cx="2145030" cy="546735"/>
            <a:chOff x="2880" y="2280"/>
            <a:chExt cx="4560" cy="1163"/>
          </a:xfrm>
        </p:grpSpPr>
        <p:pic>
          <p:nvPicPr>
            <p:cNvPr id="5" name="图片 4"/>
            <p:cNvPicPr>
              <a:picLocks noChangeAspect="1"/>
            </p:cNvPicPr>
            <p:nvPr/>
          </p:nvPicPr>
          <p:blipFill>
            <a:blip r:embed="rId4"/>
            <a:stretch>
              <a:fillRect/>
            </a:stretch>
          </p:blipFill>
          <p:spPr>
            <a:xfrm>
              <a:off x="2880" y="2280"/>
              <a:ext cx="4560" cy="1125"/>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0" y="2361"/>
              <a:ext cx="2918" cy="1083"/>
            </a:xfrm>
            <a:prstGeom prst="rect">
              <a:avLst/>
            </a:prstGeom>
          </p:spPr>
        </p:pic>
      </p:grpSp>
      <p:pic>
        <p:nvPicPr>
          <p:cNvPr id="6" name="图片 5" descr="屏幕剪辑"/>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7495" y="1152525"/>
            <a:ext cx="3679190" cy="220408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Which Degree of Polynomial?</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b="3019"/>
          <a:stretch>
            <a:fillRect/>
          </a:stretch>
        </p:blipFill>
        <p:spPr>
          <a:xfrm>
            <a:off x="996315" y="1042670"/>
            <a:ext cx="7151370" cy="4977130"/>
          </a:xfrm>
          <a:prstGeom prst="rect">
            <a:avLst/>
          </a:prstGeom>
        </p:spPr>
      </p:pic>
      <p:sp>
        <p:nvSpPr>
          <p:cNvPr id="6" name="矩形 5"/>
          <p:cNvSpPr/>
          <p:nvPr/>
        </p:nvSpPr>
        <p:spPr>
          <a:xfrm>
            <a:off x="628650" y="6019800"/>
            <a:ext cx="3139440" cy="368300"/>
          </a:xfrm>
          <a:prstGeom prst="rect">
            <a:avLst/>
          </a:prstGeom>
        </p:spPr>
        <p:txBody>
          <a:bodyPr wrap="square">
            <a:spAutoFit/>
          </a:bodyPr>
          <a:lstStyle/>
          <a:p>
            <a:r>
              <a:rPr lang="en-US" altLang="zh-CN" dirty="0">
                <a:solidFill>
                  <a:srgbClr val="000000"/>
                </a:solidFill>
                <a:latin typeface="CMR10"/>
              </a:rPr>
              <a:t>A </a:t>
            </a:r>
            <a:r>
              <a:rPr lang="en-US" altLang="zh-CN" dirty="0">
                <a:solidFill>
                  <a:srgbClr val="FF0000"/>
                </a:solidFill>
                <a:latin typeface="CMR10"/>
              </a:rPr>
              <a:t>model selection </a:t>
            </a:r>
            <a:r>
              <a:rPr lang="en-US" altLang="zh-CN" dirty="0">
                <a:solidFill>
                  <a:srgbClr val="000000"/>
                </a:solidFill>
                <a:latin typeface="CMR10"/>
              </a:rPr>
              <a:t>problem</a:t>
            </a:r>
            <a:endParaRPr lang="zh-CN" altLang="en-US" dirty="0"/>
          </a:p>
        </p:txBody>
      </p:sp>
      <p:sp>
        <p:nvSpPr>
          <p:cNvPr id="7" name="矩形 6"/>
          <p:cNvSpPr/>
          <p:nvPr/>
        </p:nvSpPr>
        <p:spPr>
          <a:xfrm>
            <a:off x="4495800" y="6019800"/>
            <a:ext cx="4048760" cy="368300"/>
          </a:xfrm>
          <a:prstGeom prst="rect">
            <a:avLst/>
          </a:prstGeom>
        </p:spPr>
        <p:txBody>
          <a:bodyPr wrap="none">
            <a:spAutoFit/>
          </a:bodyPr>
          <a:lstStyle/>
          <a:p>
            <a:r>
              <a:rPr lang="en-US" altLang="zh-CN" dirty="0">
                <a:solidFill>
                  <a:srgbClr val="000000"/>
                </a:solidFill>
                <a:latin typeface="Century Schoolbook" panose="02040604050505020304" charset="0"/>
                <a:cs typeface="Century Schoolbook" panose="02040604050505020304" charset="0"/>
              </a:rPr>
              <a:t>M = 9 </a:t>
            </a:r>
            <a:r>
              <a:rPr lang="zh-CN" altLang="en-US" dirty="0">
                <a:solidFill>
                  <a:srgbClr val="000000"/>
                </a:solidFill>
                <a:latin typeface="Century Schoolbook" panose="02040604050505020304" charset="0"/>
                <a:cs typeface="Century Schoolbook" panose="02040604050505020304" charset="0"/>
              </a:rPr>
              <a:t>→</a:t>
            </a:r>
            <a:r>
              <a:rPr lang="en-US" altLang="zh-CN" dirty="0">
                <a:solidFill>
                  <a:srgbClr val="000000"/>
                </a:solidFill>
                <a:latin typeface="Century Schoolbook" panose="02040604050505020304" charset="0"/>
                <a:cs typeface="Century Schoolbook" panose="02040604050505020304" charset="0"/>
              </a:rPr>
              <a:t> E(w) = 0: This is </a:t>
            </a:r>
            <a:r>
              <a:rPr lang="en-US" altLang="zh-CN" dirty="0">
                <a:solidFill>
                  <a:srgbClr val="FF0000"/>
                </a:solidFill>
                <a:latin typeface="Century Schoolbook" panose="02040604050505020304" charset="0"/>
                <a:cs typeface="Century Schoolbook" panose="02040604050505020304" charset="0"/>
              </a:rPr>
              <a:t>overfitting</a:t>
            </a:r>
            <a:endParaRPr lang="zh-CN" altLang="en-US" dirty="0">
              <a:solidFill>
                <a:srgbClr val="FF0000"/>
              </a:solidFill>
              <a:latin typeface="Century Schoolbook" panose="02040604050505020304" charset="0"/>
              <a:cs typeface="Century Schoolbook" panose="0204060405050502030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Controlling Overfitting: Regularization</a:t>
            </a:r>
            <a:endParaRPr lang="zh-CN" altLang="en-US" sz="32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6690" y="1151890"/>
            <a:ext cx="8849360" cy="3214370"/>
          </a:xfrm>
          <a:prstGeom prst="rect">
            <a:avLst/>
          </a:prstGeom>
        </p:spPr>
      </p:pic>
      <p:sp>
        <p:nvSpPr>
          <p:cNvPr id="6" name="矩形 5"/>
          <p:cNvSpPr/>
          <p:nvPr/>
        </p:nvSpPr>
        <p:spPr>
          <a:xfrm>
            <a:off x="107950" y="4493260"/>
            <a:ext cx="8820785" cy="398780"/>
          </a:xfrm>
          <a:prstGeom prst="rect">
            <a:avLst/>
          </a:prstGeom>
          <a:solidFill>
            <a:schemeClr val="accent1">
              <a:lumMod val="20000"/>
              <a:lumOff val="80000"/>
            </a:schemeClr>
          </a:solidFill>
        </p:spPr>
        <p:txBody>
          <a:bodyPr wrap="square">
            <a:spAutoFit/>
          </a:bodyPr>
          <a:lstStyle/>
          <a:p>
            <a:pPr algn="ctr"/>
            <a:r>
              <a:rPr lang="en-US" altLang="zh-CN" sz="2000" i="1" dirty="0">
                <a:solidFill>
                  <a:schemeClr val="accent5"/>
                </a:solidFill>
                <a:latin typeface="Century Schoolbook" panose="02040604050505020304" charset="0"/>
                <a:cs typeface="Century Schoolbook" panose="02040604050505020304" charset="0"/>
              </a:rPr>
              <a:t>As order of polynomial M increases, so do coefficient magnitudes!</a:t>
            </a:r>
            <a:endParaRPr lang="en-US" altLang="zh-CN" sz="2000" i="1" dirty="0">
              <a:solidFill>
                <a:schemeClr val="accent5"/>
              </a:solidFill>
              <a:latin typeface="Century Schoolbook" panose="02040604050505020304" charset="0"/>
              <a:cs typeface="Century Schoolbook" panose="02040604050505020304"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3560" y="5019675"/>
            <a:ext cx="4688205" cy="1017905"/>
          </a:xfrm>
          <a:prstGeom prst="rect">
            <a:avLst/>
          </a:prstGeom>
        </p:spPr>
      </p:pic>
      <p:sp>
        <p:nvSpPr>
          <p:cNvPr id="9" name="文本框 8"/>
          <p:cNvSpPr txBox="1"/>
          <p:nvPr/>
        </p:nvSpPr>
        <p:spPr>
          <a:xfrm>
            <a:off x="5562600" y="5829746"/>
            <a:ext cx="2262158" cy="369332"/>
          </a:xfrm>
          <a:prstGeom prst="rect">
            <a:avLst/>
          </a:prstGeom>
          <a:noFill/>
        </p:spPr>
        <p:txBody>
          <a:bodyPr wrap="none" rtlCol="0">
            <a:spAutoFit/>
          </a:bodyPr>
          <a:lstStyle/>
          <a:p>
            <a:r>
              <a:rPr lang="zh-CN" altLang="en-US" dirty="0">
                <a:solidFill>
                  <a:srgbClr val="FF0000"/>
                </a:solidFill>
              </a:rPr>
              <a:t>对大的系数进行惩罚</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Controlling Overfitting: Regularization</a:t>
            </a:r>
            <a:endParaRPr lang="zh-CN" altLang="en-US" sz="3200"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1257" y="1855470"/>
            <a:ext cx="4644705" cy="10080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755" y="1165225"/>
            <a:ext cx="3352888" cy="2487451"/>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b="5429"/>
          <a:stretch>
            <a:fillRect/>
          </a:stretch>
        </p:blipFill>
        <p:spPr>
          <a:xfrm>
            <a:off x="631190" y="3652520"/>
            <a:ext cx="7719695" cy="2776220"/>
          </a:xfrm>
          <a:prstGeom prst="rect">
            <a:avLst/>
          </a:prstGeom>
        </p:spPr>
      </p:pic>
      <p:sp>
        <p:nvSpPr>
          <p:cNvPr id="3" name="文本框 2"/>
          <p:cNvSpPr txBox="1"/>
          <p:nvPr/>
        </p:nvSpPr>
        <p:spPr>
          <a:xfrm>
            <a:off x="1429385" y="3173730"/>
            <a:ext cx="3565525" cy="368300"/>
          </a:xfrm>
          <a:prstGeom prst="rect">
            <a:avLst/>
          </a:prstGeom>
          <a:noFill/>
        </p:spPr>
        <p:txBody>
          <a:bodyPr wrap="square" rtlCol="0" anchor="t">
            <a:spAutoFit/>
          </a:bodyPr>
          <a:p>
            <a:pPr algn="ctr"/>
            <a:r>
              <a:rPr lang="zh-CN" altLang="en-US">
                <a:solidFill>
                  <a:srgbClr val="C00000"/>
                </a:solidFill>
              </a:rPr>
              <a:t>结构风险最小化准则（岭回归）</a:t>
            </a:r>
            <a:endParaRPr lang="zh-CN" altLang="en-US">
              <a:solidFill>
                <a:srgbClr val="C00000"/>
              </a:solidFill>
            </a:endParaRPr>
          </a:p>
        </p:txBody>
      </p:sp>
      <p:sp>
        <p:nvSpPr>
          <p:cNvPr id="5" name="任意多边形 4"/>
          <p:cNvSpPr/>
          <p:nvPr/>
        </p:nvSpPr>
        <p:spPr>
          <a:xfrm>
            <a:off x="4192270" y="2625090"/>
            <a:ext cx="407035" cy="460375"/>
          </a:xfrm>
          <a:custGeom>
            <a:avLst/>
            <a:gdLst>
              <a:gd name="connisteX0" fmla="*/ 0 w 629920"/>
              <a:gd name="connsiteY0" fmla="*/ 497840 h 497840"/>
              <a:gd name="connisteX1" fmla="*/ 477520 w 629920"/>
              <a:gd name="connsiteY1" fmla="*/ 284480 h 497840"/>
              <a:gd name="connisteX2" fmla="*/ 629920 w 629920"/>
              <a:gd name="connsiteY2" fmla="*/ 0 h 497840"/>
            </a:gdLst>
            <a:ahLst/>
            <a:cxnLst>
              <a:cxn ang="0">
                <a:pos x="connisteX0" y="connsiteY0"/>
              </a:cxn>
              <a:cxn ang="0">
                <a:pos x="connisteX1" y="connsiteY1"/>
              </a:cxn>
              <a:cxn ang="0">
                <a:pos x="connisteX2" y="connsiteY2"/>
              </a:cxn>
            </a:cxnLst>
            <a:rect l="l" t="t" r="r" b="b"/>
            <a:pathLst>
              <a:path w="629920" h="497840">
                <a:moveTo>
                  <a:pt x="0" y="497840"/>
                </a:moveTo>
                <a:cubicBezTo>
                  <a:pt x="92710" y="461010"/>
                  <a:pt x="351790" y="384175"/>
                  <a:pt x="477520" y="284480"/>
                </a:cubicBezTo>
                <a:cubicBezTo>
                  <a:pt x="603250" y="184785"/>
                  <a:pt x="608965" y="52705"/>
                  <a:pt x="629920" y="0"/>
                </a:cubicBezTo>
              </a:path>
            </a:pathLst>
          </a:custGeom>
          <a:noFill/>
          <a:ln w="15875" cmpd="sng">
            <a:solidFill>
              <a:srgbClr val="C00000"/>
            </a:solidFill>
            <a:prstDash val="sysDash"/>
            <a:headEnd type="none"/>
            <a:tailEnd type="triangle" w="med" len="med"/>
          </a:ln>
        </p:spPr>
        <p:txBody>
          <a:bodyPr wrap="square">
            <a:spAutoFit/>
          </a:bodyPr>
          <a:p>
            <a:endParaRPr lang="zh-CN" altLang="en-US" sz="24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Controlling Overfitting: </a:t>
            </a:r>
            <a:r>
              <a:rPr lang="en-US" altLang="zh-CN" dirty="0"/>
              <a:t>Dataset size</a:t>
            </a:r>
            <a:endParaRPr lang="zh-CN" altLang="en-US" sz="32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950" y="1905000"/>
            <a:ext cx="8877300" cy="321246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基本概念</a:t>
            </a:r>
            <a:endParaRPr lang="zh-CN" altLang="en-US" dirty="0"/>
          </a:p>
        </p:txBody>
      </p:sp>
      <p:sp>
        <p:nvSpPr>
          <p:cNvPr id="3" name="内容占位符 2"/>
          <p:cNvSpPr>
            <a:spLocks noGrp="1"/>
          </p:cNvSpPr>
          <p:nvPr>
            <p:ph sz="quarter" idx="1"/>
          </p:nvPr>
        </p:nvSpPr>
        <p:spPr/>
        <p:txBody>
          <a:bodyPr/>
          <a:lstStyle/>
          <a:p>
            <a:r>
              <a:rPr lang="zh-CN" altLang="en-US"/>
              <a:t>机器学习 </a:t>
            </a:r>
            <a:r>
              <a:rPr lang="en-US" altLang="zh-CN"/>
              <a:t>= </a:t>
            </a:r>
            <a:r>
              <a:rPr lang="zh-CN" altLang="en-US"/>
              <a:t>机器（计算机） </a:t>
            </a:r>
            <a:r>
              <a:rPr lang="en-US" altLang="zh-CN"/>
              <a:t>+ </a:t>
            </a:r>
            <a:r>
              <a:rPr lang="zh-CN" altLang="en-US"/>
              <a:t>学习</a:t>
            </a:r>
            <a:endParaRPr lang="zh-CN" altLang="en-US"/>
          </a:p>
          <a:p>
            <a:endParaRPr lang="zh-CN" altLang="en-US"/>
          </a:p>
          <a:p>
            <a:endParaRPr lang="zh-CN" altLang="en-US"/>
          </a:p>
          <a:p>
            <a:pPr marL="0" indent="0">
              <a:buNone/>
            </a:pPr>
            <a:endParaRPr lang="en-US" altLang="zh-CN"/>
          </a:p>
          <a:p>
            <a:endParaRPr lang="en-US" altLang="zh-CN"/>
          </a:p>
          <a:p>
            <a:r>
              <a:rPr lang="zh-CN" altLang="en-US"/>
              <a:t>如何判断是否属于学习</a:t>
            </a:r>
            <a:endParaRPr lang="en-US" altLang="zh-CN"/>
          </a:p>
          <a:p>
            <a:pPr lvl="1"/>
            <a:r>
              <a:rPr lang="zh-CN" altLang="en-US"/>
              <a:t>需要读书和练习</a:t>
            </a:r>
            <a:r>
              <a:rPr lang="en-US" altLang="zh-CN"/>
              <a:t> </a:t>
            </a:r>
            <a:endParaRPr lang="en-US" altLang="zh-CN"/>
          </a:p>
          <a:p>
            <a:pPr lvl="1"/>
            <a:r>
              <a:rPr lang="zh-CN" altLang="en-US"/>
              <a:t>需要测验</a:t>
            </a:r>
            <a:endParaRPr lang="en-US" altLang="zh-CN"/>
          </a:p>
          <a:p>
            <a:pPr lvl="1"/>
            <a:r>
              <a:rPr lang="zh-CN" altLang="en-US"/>
              <a:t>测验题目和练习题目不能相同</a:t>
            </a:r>
            <a:endParaRPr lang="en-US" altLang="zh-CN"/>
          </a:p>
          <a:p>
            <a:pPr lvl="1"/>
            <a:r>
              <a:rPr lang="zh-CN" altLang="en-US"/>
              <a:t>需要有检测标准</a:t>
            </a:r>
            <a:endParaRPr lang="zh-CN" altLang="en-US"/>
          </a:p>
        </p:txBody>
      </p:sp>
      <p:grpSp>
        <p:nvGrpSpPr>
          <p:cNvPr id="11" name="组合 10"/>
          <p:cNvGrpSpPr/>
          <p:nvPr/>
        </p:nvGrpSpPr>
        <p:grpSpPr>
          <a:xfrm>
            <a:off x="355132" y="2144006"/>
            <a:ext cx="8096102" cy="1053079"/>
            <a:chOff x="355132" y="2016395"/>
            <a:chExt cx="8096102" cy="1404105"/>
          </a:xfrm>
        </p:grpSpPr>
        <p:pic>
          <p:nvPicPr>
            <p:cNvPr id="4099" name="Picture 3" descr="F:\素材\图像\图书.jpg"/>
            <p:cNvPicPr>
              <a:picLocks noChangeAspect="1" noChangeArrowheads="1"/>
            </p:cNvPicPr>
            <p:nvPr/>
          </p:nvPicPr>
          <p:blipFill rotWithShape="1">
            <a:blip r:embed="rId1">
              <a:extLst>
                <a:ext uri="{28A0092B-C50C-407E-A947-70E740481C1C}">
                  <a14:useLocalDpi xmlns:a14="http://schemas.microsoft.com/office/drawing/2010/main" val="0"/>
                </a:ext>
              </a:extLst>
            </a:blip>
            <a:srcRect l="4736" t="7017" r="6314"/>
            <a:stretch>
              <a:fillRect/>
            </a:stretch>
          </p:blipFill>
          <p:spPr bwMode="auto">
            <a:xfrm>
              <a:off x="355132" y="2016395"/>
              <a:ext cx="180801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素材\图像\考试结果.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640"/>
            <a:stretch>
              <a:fillRect/>
            </a:stretch>
          </p:blipFill>
          <p:spPr bwMode="auto">
            <a:xfrm>
              <a:off x="6763171" y="2016395"/>
              <a:ext cx="168806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F:\素材\图像\考试.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803" y="2016395"/>
              <a:ext cx="1680000" cy="126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5972"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读书</a:t>
              </a:r>
              <a:endParaRPr lang="zh-CN" altLang="en-US" sz="100" dirty="0">
                <a:latin typeface="微软雅黑" panose="020B0503020204020204" pitchFamily="34" charset="-122"/>
                <a:ea typeface="微软雅黑" panose="020B0503020204020204" pitchFamily="34" charset="-122"/>
              </a:endParaRPr>
            </a:p>
          </p:txBody>
        </p:sp>
        <p:sp>
          <p:nvSpPr>
            <p:cNvPr id="14" name="TextBox 13"/>
            <p:cNvSpPr txBox="1"/>
            <p:nvPr/>
          </p:nvSpPr>
          <p:spPr>
            <a:xfrm>
              <a:off x="3023636" y="3278260"/>
              <a:ext cx="208280" cy="142240"/>
            </a:xfrm>
            <a:prstGeom prst="rect">
              <a:avLst/>
            </a:prstGeom>
            <a:noFill/>
          </p:spPr>
          <p:txBody>
            <a:bodyPr wrap="none" rtlCol="0">
              <a:spAutoFit/>
            </a:bodyPr>
            <a:lstStyle/>
            <a:p>
              <a:r>
                <a:rPr lang="zh-CN" altLang="en-US" sz="100" dirty="0">
                  <a:latin typeface="微软雅黑" panose="020B0503020204020204" pitchFamily="34" charset="-122"/>
                  <a:ea typeface="微软雅黑" panose="020B0503020204020204" pitchFamily="34" charset="-122"/>
                </a:rPr>
                <a:t>练习</a:t>
              </a:r>
              <a:endParaRPr lang="zh-CN" altLang="en-US" sz="100" dirty="0">
                <a:latin typeface="微软雅黑" panose="020B0503020204020204" pitchFamily="34" charset="-122"/>
                <a:ea typeface="微软雅黑" panose="020B0503020204020204" pitchFamily="34" charset="-122"/>
              </a:endParaRPr>
            </a:p>
          </p:txBody>
        </p:sp>
        <p:pic>
          <p:nvPicPr>
            <p:cNvPr id="4102" name="Picture 6" descr="F:\素材\图像\考试场景.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0460" y="2016395"/>
              <a:ext cx="1889055" cy="1260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151820"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测验</a:t>
              </a:r>
              <a:endParaRPr lang="zh-CN" altLang="en-US" sz="1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7284036"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成绩</a:t>
              </a:r>
              <a:endParaRPr lang="zh-CN" altLang="en-US" sz="100" dirty="0">
                <a:latin typeface="微软雅黑" panose="020B0503020204020204" pitchFamily="34" charset="-122"/>
                <a:ea typeface="微软雅黑" panose="020B0503020204020204" pitchFamily="34" charset="-122"/>
              </a:endParaRPr>
            </a:p>
          </p:txBody>
        </p:sp>
        <p:sp>
          <p:nvSpPr>
            <p:cNvPr id="10" name="右箭头 9"/>
            <p:cNvSpPr/>
            <p:nvPr/>
          </p:nvSpPr>
          <p:spPr>
            <a:xfrm>
              <a:off x="2141571"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sp>
          <p:nvSpPr>
            <p:cNvPr id="19" name="右箭头 18"/>
            <p:cNvSpPr/>
            <p:nvPr/>
          </p:nvSpPr>
          <p:spPr>
            <a:xfrm>
              <a:off x="4250631"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sp>
          <p:nvSpPr>
            <p:cNvPr id="20" name="右箭头 19"/>
            <p:cNvSpPr/>
            <p:nvPr/>
          </p:nvSpPr>
          <p:spPr>
            <a:xfrm>
              <a:off x="6483344"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grpSp>
      <p:pic>
        <p:nvPicPr>
          <p:cNvPr id="4103" name="Picture 7" descr="F:\素材\图像\学习.jpg"/>
          <p:cNvPicPr>
            <a:picLocks noChangeAspect="1" noChangeArrowheads="1"/>
          </p:cNvPicPr>
          <p:nvPr/>
        </p:nvPicPr>
        <p:blipFill rotWithShape="1">
          <a:blip r:embed="rId5">
            <a:extLst>
              <a:ext uri="{28A0092B-C50C-407E-A947-70E740481C1C}">
                <a14:useLocalDpi xmlns:a14="http://schemas.microsoft.com/office/drawing/2010/main" val="0"/>
              </a:ext>
            </a:extLst>
          </a:blip>
          <a:srcRect l="29751" r="24877"/>
          <a:stretch>
            <a:fillRect/>
          </a:stretch>
        </p:blipFill>
        <p:spPr bwMode="auto">
          <a:xfrm>
            <a:off x="6004272" y="3861055"/>
            <a:ext cx="2307772" cy="18729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10.xml><?xml version="1.0" encoding="utf-8"?>
<p:tagLst xmlns:p="http://schemas.openxmlformats.org/presentationml/2006/main">
  <p:tag name="KSO_WM_TEMPLATE_CATEGORY" val="custom"/>
  <p:tag name="KSO_WM_TEMPLATE_INDEX" val="20202539"/>
</p:tagLst>
</file>

<file path=ppt/tags/tag11.xml><?xml version="1.0" encoding="utf-8"?>
<p:tagLst xmlns:p="http://schemas.openxmlformats.org/presentationml/2006/main">
  <p:tag name="KSO_WM_TEMPLATE_CATEGORY" val="custom"/>
  <p:tag name="KSO_WM_TEMPLATE_INDEX" val="20202539"/>
</p:tagLst>
</file>

<file path=ppt/tags/tag12.xml><?xml version="1.0" encoding="utf-8"?>
<p:tagLst xmlns:p="http://schemas.openxmlformats.org/presentationml/2006/main">
  <p:tag name="KSO_WM_TEMPLATE_CATEGORY" val="custom"/>
  <p:tag name="KSO_WM_TEMPLATE_INDEX" val="20202539"/>
</p:tagLst>
</file>

<file path=ppt/tags/tag13.xml><?xml version="1.0" encoding="utf-8"?>
<p:tagLst xmlns:p="http://schemas.openxmlformats.org/presentationml/2006/main">
  <p:tag name="KSO_WM_TEMPLATE_CATEGORY" val="custom"/>
  <p:tag name="KSO_WM_TEMPLATE_INDEX" val="20202539"/>
</p:tagLst>
</file>

<file path=ppt/tags/tag14.xml><?xml version="1.0" encoding="utf-8"?>
<p:tagLst xmlns:p="http://schemas.openxmlformats.org/presentationml/2006/main">
  <p:tag name="KSO_WM_TEMPLATE_CATEGORY" val="custom"/>
  <p:tag name="KSO_WM_TEMPLATE_INDEX" val="20202539"/>
</p:tagLst>
</file>

<file path=ppt/tags/tag15.xml><?xml version="1.0" encoding="utf-8"?>
<p:tagLst xmlns:p="http://schemas.openxmlformats.org/presentationml/2006/main">
  <p:tag name="KSO_WM_TEMPLATE_CATEGORY" val="custom"/>
  <p:tag name="KSO_WM_TEMPLATE_INDEX" val="20202539"/>
</p:tagLst>
</file>

<file path=ppt/tags/tag16.xml><?xml version="1.0" encoding="utf-8"?>
<p:tagLst xmlns:p="http://schemas.openxmlformats.org/presentationml/2006/main">
  <p:tag name="KSO_WM_TEMPLATE_CATEGORY" val="custom"/>
  <p:tag name="KSO_WM_TEMPLATE_INDEX" val="20202539"/>
</p:tagLst>
</file>

<file path=ppt/tags/tag17.xml><?xml version="1.0" encoding="utf-8"?>
<p:tagLst xmlns:p="http://schemas.openxmlformats.org/presentationml/2006/main">
  <p:tag name="KSO_WM_TEMPLATE_CATEGORY" val="custom"/>
  <p:tag name="KSO_WM_TEMPLATE_INDEX" val="20202539"/>
</p:tagLst>
</file>

<file path=ppt/tags/tag18.xml><?xml version="1.0" encoding="utf-8"?>
<p:tagLst xmlns:p="http://schemas.openxmlformats.org/presentationml/2006/main">
  <p:tag name="KSO_WM_TEMPLATE_CATEGORY" val="custom"/>
  <p:tag name="KSO_WM_TEMPLATE_INDEX" val="20202539"/>
</p:tagLst>
</file>

<file path=ppt/tags/tag19.xml><?xml version="1.0" encoding="utf-8"?>
<p:tagLst xmlns:p="http://schemas.openxmlformats.org/presentationml/2006/main">
  <p:tag name="KSO_WM_BEAUTIFY_FLAG" val="#wm#"/>
  <p:tag name="KSO_WM_TEMPLATE_CATEGORY" val="custom"/>
  <p:tag name="KSO_WM_TEMPLATE_INDEX" val="20202539"/>
</p:tagLst>
</file>

<file path=ppt/tags/tag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20.xml><?xml version="1.0" encoding="utf-8"?>
<p:tagLst xmlns:p="http://schemas.openxmlformats.org/presentationml/2006/main">
  <p:tag name="KSO_WM_TEMPLATE_CATEGORY" val="custom"/>
  <p:tag name="KSO_WM_TEMPLATE_INDEX" val="20202539"/>
</p:tagLst>
</file>

<file path=ppt/tags/tag21.xml><?xml version="1.0" encoding="utf-8"?>
<p:tagLst xmlns:p="http://schemas.openxmlformats.org/presentationml/2006/main">
  <p:tag name="KSO_WM_BEAUTIFY_FLAG" val="#wm#"/>
  <p:tag name="KSO_WM_TEMPLATE_CATEGORY" val="custom"/>
  <p:tag name="KSO_WM_TEMPLATE_INDEX" val="20202539"/>
</p:tagLst>
</file>

<file path=ppt/tags/tag22.xml><?xml version="1.0" encoding="utf-8"?>
<p:tagLst xmlns:p="http://schemas.openxmlformats.org/presentationml/2006/main">
  <p:tag name="KSO_WM_BEAUTIFY_FLAG" val="#wm#"/>
  <p:tag name="KSO_WM_TEMPLATE_CATEGORY" val="custom"/>
  <p:tag name="KSO_WM_TEMPLATE_INDEX" val="20202539"/>
</p:tagLst>
</file>

<file path=ppt/tags/tag23.xml><?xml version="1.0" encoding="utf-8"?>
<p:tagLst xmlns:p="http://schemas.openxmlformats.org/presentationml/2006/main">
  <p:tag name="KSO_WM_BEAUTIFY_FLAG" val="#wm#"/>
  <p:tag name="KSO_WM_TEMPLATE_CATEGORY" val="custom"/>
  <p:tag name="KSO_WM_TEMPLATE_INDEX" val="20202539"/>
</p:tagLst>
</file>

<file path=ppt/tags/tag24.xml><?xml version="1.0" encoding="utf-8"?>
<p:tagLst xmlns:p="http://schemas.openxmlformats.org/presentationml/2006/main">
  <p:tag name="KSO_WM_TEMPLATE_CATEGORY" val="custom"/>
  <p:tag name="KSO_WM_TEMPLATE_INDEX" val="20202539"/>
</p:tagLst>
</file>

<file path=ppt/tags/tag25.xml><?xml version="1.0" encoding="utf-8"?>
<p:tagLst xmlns:p="http://schemas.openxmlformats.org/presentationml/2006/main">
  <p:tag name="KSO_WM_BEAUTIFY_FLAG" val="#wm#"/>
  <p:tag name="KSO_WM_TEMPLATE_CATEGORY" val="custom"/>
  <p:tag name="KSO_WM_TEMPLATE_INDEX" val="20202539"/>
</p:tagLst>
</file>

<file path=ppt/tags/tag26.xml><?xml version="1.0" encoding="utf-8"?>
<p:tagLst xmlns:p="http://schemas.openxmlformats.org/presentationml/2006/main">
  <p:tag name="KSO_WM_BEAUTIFY_FLAG" val="#wm#"/>
  <p:tag name="KSO_WM_TEMPLATE_CATEGORY" val="custom"/>
  <p:tag name="KSO_WM_TEMPLATE_INDEX" val="20202539"/>
</p:tagLst>
</file>

<file path=ppt/tags/tag27.xml><?xml version="1.0" encoding="utf-8"?>
<p:tagLst xmlns:p="http://schemas.openxmlformats.org/presentationml/2006/main">
  <p:tag name="KSO_WM_BEAUTIFY_FLAG" val="#wm#"/>
  <p:tag name="KSO_WM_TEMPLATE_CATEGORY" val="custom"/>
  <p:tag name="KSO_WM_TEMPLATE_INDEX" val="20202539"/>
</p:tagLst>
</file>

<file path=ppt/tags/tag28.xml><?xml version="1.0" encoding="utf-8"?>
<p:tagLst xmlns:p="http://schemas.openxmlformats.org/presentationml/2006/main">
  <p:tag name="KSO_WM_BEAUTIFY_FLAG" val="#wm#"/>
  <p:tag name="KSO_WM_TEMPLATE_CATEGORY" val="custom"/>
  <p:tag name="KSO_WM_TEMPLATE_INDEX" val="20202539"/>
</p:tagLst>
</file>

<file path=ppt/tags/tag29.xml><?xml version="1.0" encoding="utf-8"?>
<p:tagLst xmlns:p="http://schemas.openxmlformats.org/presentationml/2006/main">
  <p:tag name="KSO_WM_BEAUTIFY_FLAG" val="#wm#"/>
  <p:tag name="KSO_WM_TEMPLATE_CATEGORY" val="custom"/>
  <p:tag name="KSO_WM_TEMPLATE_INDEX" val="20202539"/>
</p:tagLst>
</file>

<file path=ppt/tags/tag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30.xml><?xml version="1.0" encoding="utf-8"?>
<p:tagLst xmlns:p="http://schemas.openxmlformats.org/presentationml/2006/main">
  <p:tag name="KSO_WM_BEAUTIFY_FLAG" val="#wm#"/>
  <p:tag name="KSO_WM_TEMPLATE_CATEGORY" val="custom"/>
  <p:tag name="KSO_WM_TEMPLATE_INDEX" val="20202539"/>
</p:tagLst>
</file>

<file path=ppt/tags/tag31.xml><?xml version="1.0" encoding="utf-8"?>
<p:tagLst xmlns:p="http://schemas.openxmlformats.org/presentationml/2006/main">
  <p:tag name="KSO_WM_BEAUTIFY_FLAG" val="#wm#"/>
  <p:tag name="KSO_WM_TEMPLATE_CATEGORY" val="custom"/>
  <p:tag name="KSO_WM_TEMPLATE_INDEX" val="20202539"/>
</p:tagLst>
</file>

<file path=ppt/tags/tag32.xml><?xml version="1.0" encoding="utf-8"?>
<p:tagLst xmlns:p="http://schemas.openxmlformats.org/presentationml/2006/main">
  <p:tag name="KSO_WM_BEAUTIFY_FLAG" val="#wm#"/>
  <p:tag name="KSO_WM_TEMPLATE_CATEGORY" val="custom"/>
  <p:tag name="KSO_WM_TEMPLATE_INDEX" val="20202539"/>
</p:tagLst>
</file>

<file path=ppt/tags/tag33.xml><?xml version="1.0" encoding="utf-8"?>
<p:tagLst xmlns:p="http://schemas.openxmlformats.org/presentationml/2006/main">
  <p:tag name="KSO_WM_BEAUTIFY_FLAG" val="#wm#"/>
  <p:tag name="KSO_WM_TEMPLATE_CATEGORY" val="custom"/>
  <p:tag name="KSO_WM_TEMPLATE_INDEX" val="20202539"/>
</p:tagLst>
</file>

<file path=ppt/tags/tag34.xml><?xml version="1.0" encoding="utf-8"?>
<p:tagLst xmlns:p="http://schemas.openxmlformats.org/presentationml/2006/main">
  <p:tag name="KSO_WM_BEAUTIFY_FLAG" val="#wm#"/>
  <p:tag name="KSO_WM_TEMPLATE_CATEGORY" val="custom"/>
  <p:tag name="KSO_WM_TEMPLATE_INDEX" val="20202539"/>
</p:tagLst>
</file>

<file path=ppt/tags/tag35.xml><?xml version="1.0" encoding="utf-8"?>
<p:tagLst xmlns:p="http://schemas.openxmlformats.org/presentationml/2006/main">
  <p:tag name="KSO_WM_BEAUTIFY_FLAG" val="#wm#"/>
  <p:tag name="KSO_WM_TEMPLATE_CATEGORY" val="custom"/>
  <p:tag name="KSO_WM_TEMPLATE_INDEX" val="20202539"/>
</p:tagLst>
</file>

<file path=ppt/tags/tag36.xml><?xml version="1.0" encoding="utf-8"?>
<p:tagLst xmlns:p="http://schemas.openxmlformats.org/presentationml/2006/main">
  <p:tag name="KSO_WM_BEAUTIFY_FLAG" val="#wm#"/>
  <p:tag name="KSO_WM_TEMPLATE_CATEGORY" val="custom"/>
  <p:tag name="KSO_WM_TEMPLATE_INDEX" val="20202539"/>
</p:tagLst>
</file>

<file path=ppt/tags/tag37.xml><?xml version="1.0" encoding="utf-8"?>
<p:tagLst xmlns:p="http://schemas.openxmlformats.org/presentationml/2006/main">
  <p:tag name="KSO_WM_BEAUTIFY_FLAG" val="#wm#"/>
  <p:tag name="KSO_WM_TEMPLATE_CATEGORY" val="custom"/>
  <p:tag name="KSO_WM_TEMPLATE_INDEX" val="20202539"/>
</p:tagLst>
</file>

<file path=ppt/tags/tag38.xml><?xml version="1.0" encoding="utf-8"?>
<p:tagLst xmlns:p="http://schemas.openxmlformats.org/presentationml/2006/main">
  <p:tag name="KSO_WM_BEAUTIFY_FLAG" val="#wm#"/>
  <p:tag name="KSO_WM_TEMPLATE_CATEGORY" val="custom"/>
  <p:tag name="KSO_WM_TEMPLATE_INDEX" val="20202539"/>
</p:tagLst>
</file>

<file path=ppt/tags/tag39.xml><?xml version="1.0" encoding="utf-8"?>
<p:tagLst xmlns:p="http://schemas.openxmlformats.org/presentationml/2006/main">
  <p:tag name="KSO_WM_BEAUTIFY_FLAG" val="#wm#"/>
  <p:tag name="KSO_WM_TEMPLATE_CATEGORY" val="custom"/>
  <p:tag name="KSO_WM_TEMPLATE_INDEX" val="20202539"/>
</p:tagLst>
</file>

<file path=ppt/tags/tag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40.xml><?xml version="1.0" encoding="utf-8"?>
<p:tagLst xmlns:p="http://schemas.openxmlformats.org/presentationml/2006/main">
  <p:tag name="KSO_WM_BEAUTIFY_FLAG" val="#wm#"/>
  <p:tag name="KSO_WM_TEMPLATE_CATEGORY" val="custom"/>
  <p:tag name="KSO_WM_TEMPLATE_INDEX" val="20202539"/>
</p:tagLst>
</file>

<file path=ppt/tags/tag41.xml><?xml version="1.0" encoding="utf-8"?>
<p:tagLst xmlns:p="http://schemas.openxmlformats.org/presentationml/2006/main">
  <p:tag name="KSO_WM_BEAUTIFY_FLAG" val="#wm#"/>
  <p:tag name="KSO_WM_TEMPLATE_CATEGORY" val="custom"/>
  <p:tag name="KSO_WM_TEMPLATE_INDEX" val="20202539"/>
</p:tagLst>
</file>

<file path=ppt/tags/tag42.xml><?xml version="1.0" encoding="utf-8"?>
<p:tagLst xmlns:p="http://schemas.openxmlformats.org/presentationml/2006/main">
  <p:tag name="KSO_WM_BEAUTIFY_FLAG" val="#wm#"/>
  <p:tag name="KSO_WM_TEMPLATE_CATEGORY" val="custom"/>
  <p:tag name="KSO_WM_TEMPLATE_INDEX" val="20202539"/>
</p:tagLst>
</file>

<file path=ppt/tags/tag43.xml><?xml version="1.0" encoding="utf-8"?>
<p:tagLst xmlns:p="http://schemas.openxmlformats.org/presentationml/2006/main">
  <p:tag name="KSO_WM_BEAUTIFY_FLAG" val="#wm#"/>
  <p:tag name="KSO_WM_TEMPLATE_CATEGORY" val="custom"/>
  <p:tag name="KSO_WM_TEMPLATE_INDEX" val="20202539"/>
</p:tagLst>
</file>

<file path=ppt/tags/tag44.xml><?xml version="1.0" encoding="utf-8"?>
<p:tagLst xmlns:p="http://schemas.openxmlformats.org/presentationml/2006/main">
  <p:tag name="KSO_WM_TEMPLATE_CATEGORY" val="custom"/>
  <p:tag name="KSO_WM_TEMPLATE_INDEX" val="20202539"/>
</p:tagLst>
</file>

<file path=ppt/tags/tag45.xml><?xml version="1.0" encoding="utf-8"?>
<p:tagLst xmlns:p="http://schemas.openxmlformats.org/presentationml/2006/main">
  <p:tag name="KSO_WM_TEMPLATE_CATEGORY" val="custom"/>
  <p:tag name="KSO_WM_TEMPLATE_INDEX" val="20202539"/>
</p:tagLst>
</file>

<file path=ppt/tags/tag46.xml><?xml version="1.0" encoding="utf-8"?>
<p:tagLst xmlns:p="http://schemas.openxmlformats.org/presentationml/2006/main">
  <p:tag name="KSO_WM_TEMPLATE_CATEGORY" val="custom"/>
  <p:tag name="KSO_WM_TEMPLATE_INDEX" val="20202539"/>
</p:tagLst>
</file>

<file path=ppt/tags/tag47.xml><?xml version="1.0" encoding="utf-8"?>
<p:tagLst xmlns:p="http://schemas.openxmlformats.org/presentationml/2006/main">
  <p:tag name="KSO_WM_UNIT_TABLE_BEAUTIFY" val="smartTable{6e5b7fa6-afcf-4897-9319-288db5674c48}"/>
</p:tagLst>
</file>

<file path=ppt/tags/tag48.xml><?xml version="1.0" encoding="utf-8"?>
<p:tagLst xmlns:p="http://schemas.openxmlformats.org/presentationml/2006/main">
  <p:tag name="KSO_WM_TEMPLATE_CATEGORY" val="custom"/>
  <p:tag name="KSO_WM_TEMPLATE_INDEX" val="20202539"/>
</p:tagLst>
</file>

<file path=ppt/tags/tag49.xml><?xml version="1.0" encoding="utf-8"?>
<p:tagLst xmlns:p="http://schemas.openxmlformats.org/presentationml/2006/main">
  <p:tag name="KSO_WM_UNIT_TABLE_BEAUTIFY" val="smartTable{072e8197-b588-4538-bf61-b394f2c0675e}"/>
</p:tagLst>
</file>

<file path=ppt/tags/tag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0**"/>
  <p:tag name="KSO_WM_UNIT_LAYERLEVEL" val="1"/>
  <p:tag name="KSO_WM_TAG_VERSION" val="1.0"/>
  <p:tag name="KSO_WM_BEAUTIFY_FLAG" val="#wm#"/>
  <p:tag name="KSO_WM_TEMPLATE_CATEGORY" val="custom"/>
  <p:tag name="KSO_WM_TEMPLATE_INDEX" val="20202539"/>
</p:tagLst>
</file>

<file path=ppt/tags/tag50.xml><?xml version="1.0" encoding="utf-8"?>
<p:tagLst xmlns:p="http://schemas.openxmlformats.org/presentationml/2006/main">
  <p:tag name="KSO_WM_TEMPLATE_CATEGORY" val="custom"/>
  <p:tag name="KSO_WM_TEMPLATE_INDEX" val="20202539"/>
</p:tagLst>
</file>

<file path=ppt/tags/tag51.xml><?xml version="1.0" encoding="utf-8"?>
<p:tagLst xmlns:p="http://schemas.openxmlformats.org/presentationml/2006/main">
  <p:tag name="KSO_WM_TEMPLATE_CATEGORY" val="custom"/>
  <p:tag name="KSO_WM_TEMPLATE_INDEX" val="20202539"/>
</p:tagLst>
</file>

<file path=ppt/tags/tag52.xml><?xml version="1.0" encoding="utf-8"?>
<p:tagLst xmlns:p="http://schemas.openxmlformats.org/presentationml/2006/main">
  <p:tag name="KSO_WM_TEMPLATE_CATEGORY" val="custom"/>
  <p:tag name="KSO_WM_TEMPLATE_INDEX" val="20202539"/>
</p:tagLst>
</file>

<file path=ppt/tags/tag53.xml><?xml version="1.0" encoding="utf-8"?>
<p:tagLst xmlns:p="http://schemas.openxmlformats.org/presentationml/2006/main">
  <p:tag name="KSO_WM_TEMPLATE_CATEGORY" val="custom"/>
  <p:tag name="KSO_WM_TEMPLATE_INDEX" val="20202539"/>
</p:tagLst>
</file>

<file path=ppt/tags/tag54.xml><?xml version="1.0" encoding="utf-8"?>
<p:tagLst xmlns:p="http://schemas.openxmlformats.org/presentationml/2006/main">
  <p:tag name="KSO_WM_TEMPLATE_CATEGORY" val="custom"/>
  <p:tag name="KSO_WM_TEMPLATE_INDEX" val="20202539"/>
</p:tagLst>
</file>

<file path=ppt/tags/tag55.xml><?xml version="1.0" encoding="utf-8"?>
<p:tagLst xmlns:p="http://schemas.openxmlformats.org/presentationml/2006/main">
  <p:tag name="KSO_WM_TEMPLATE_CATEGORY" val="custom"/>
  <p:tag name="KSO_WM_TEMPLATE_INDEX" val="20202539"/>
</p:tagLst>
</file>

<file path=ppt/tags/tag56.xml><?xml version="1.0" encoding="utf-8"?>
<p:tagLst xmlns:p="http://schemas.openxmlformats.org/presentationml/2006/main">
  <p:tag name="KSO_WM_TEMPLATE_CATEGORY" val="custom"/>
  <p:tag name="KSO_WM_TEMPLATE_INDEX" val="20202539"/>
</p:tagLst>
</file>

<file path=ppt/tags/tag57.xml><?xml version="1.0" encoding="utf-8"?>
<p:tagLst xmlns:p="http://schemas.openxmlformats.org/presentationml/2006/main">
  <p:tag name="KSO_WM_TEMPLATE_CATEGORY" val="custom"/>
  <p:tag name="KSO_WM_TEMPLATE_INDEX" val="20202539"/>
</p:tagLst>
</file>

<file path=ppt/tags/tag58.xml><?xml version="1.0" encoding="utf-8"?>
<p:tagLst xmlns:p="http://schemas.openxmlformats.org/presentationml/2006/main">
  <p:tag name="KSO_WM_TEMPLATE_CATEGORY" val="custom"/>
  <p:tag name="KSO_WM_TEMPLATE_INDEX" val="20202539"/>
</p:tagLst>
</file>

<file path=ppt/tags/tag59.xml><?xml version="1.0" encoding="utf-8"?>
<p:tagLst xmlns:p="http://schemas.openxmlformats.org/presentationml/2006/main">
  <p:tag name="KSO_WM_TEMPLATE_CATEGORY" val="custom"/>
  <p:tag name="KSO_WM_TEMPLATE_INDEX" val="20202539"/>
</p:tagLst>
</file>

<file path=ppt/tags/tag6.xml><?xml version="1.0" encoding="utf-8"?>
<p:tagLst xmlns:p="http://schemas.openxmlformats.org/presentationml/2006/main">
  <p:tag name="KSO_WM_TEMPLATE_CATEGORY" val="custom"/>
  <p:tag name="KSO_WM_TEMPLATE_INDEX" val="20202539"/>
</p:tagLst>
</file>

<file path=ppt/tags/tag60.xml><?xml version="1.0" encoding="utf-8"?>
<p:tagLst xmlns:p="http://schemas.openxmlformats.org/presentationml/2006/main">
  <p:tag name="KSO_WM_TEMPLATE_CATEGORY" val="custom"/>
  <p:tag name="KSO_WM_TEMPLATE_INDEX" val="20202539"/>
</p:tagLst>
</file>

<file path=ppt/tags/tag61.xml><?xml version="1.0" encoding="utf-8"?>
<p:tagLst xmlns:p="http://schemas.openxmlformats.org/presentationml/2006/main">
  <p:tag name="KSO_WM_TEMPLATE_CATEGORY" val="custom"/>
  <p:tag name="KSO_WM_TEMPLATE_INDEX" val="20202539"/>
</p:tagLst>
</file>

<file path=ppt/tags/tag62.xml><?xml version="1.0" encoding="utf-8"?>
<p:tagLst xmlns:p="http://schemas.openxmlformats.org/presentationml/2006/main">
  <p:tag name="KSO_WM_TEMPLATE_CATEGORY" val="custom"/>
  <p:tag name="KSO_WM_TEMPLATE_INDEX" val="20202539"/>
</p:tagLst>
</file>

<file path=ppt/tags/tag63.xml><?xml version="1.0" encoding="utf-8"?>
<p:tagLst xmlns:p="http://schemas.openxmlformats.org/presentationml/2006/main">
  <p:tag name="KSO_WM_TEMPLATE_CATEGORY" val="custom"/>
  <p:tag name="KSO_WM_TEMPLATE_INDEX" val="20202539"/>
</p:tagLst>
</file>

<file path=ppt/tags/tag64.xml><?xml version="1.0" encoding="utf-8"?>
<p:tagLst xmlns:p="http://schemas.openxmlformats.org/presentationml/2006/main">
  <p:tag name="KSO_WM_TEMPLATE_CATEGORY" val="custom"/>
  <p:tag name="KSO_WM_TEMPLATE_INDEX" val="20202539"/>
</p:tagLst>
</file>

<file path=ppt/tags/tag65.xml><?xml version="1.0" encoding="utf-8"?>
<p:tagLst xmlns:p="http://schemas.openxmlformats.org/presentationml/2006/main">
  <p:tag name="KSO_WM_TEMPLATE_CATEGORY" val="custom"/>
  <p:tag name="KSO_WM_TEMPLATE_INDEX" val="20202539"/>
</p:tagLst>
</file>

<file path=ppt/tags/tag66.xml><?xml version="1.0" encoding="utf-8"?>
<p:tagLst xmlns:p="http://schemas.openxmlformats.org/presentationml/2006/main">
  <p:tag name="KSO_WM_TEMPLATE_CATEGORY" val="custom"/>
  <p:tag name="KSO_WM_TEMPLATE_INDEX" val="20202539"/>
</p:tagLst>
</file>

<file path=ppt/tags/tag67.xml><?xml version="1.0" encoding="utf-8"?>
<p:tagLst xmlns:p="http://schemas.openxmlformats.org/presentationml/2006/main">
  <p:tag name="KSO_WM_TEMPLATE_CATEGORY" val="custom"/>
  <p:tag name="KSO_WM_TEMPLATE_INDEX" val="20202539"/>
</p:tagLst>
</file>

<file path=ppt/tags/tag68.xml><?xml version="1.0" encoding="utf-8"?>
<p:tagLst xmlns:p="http://schemas.openxmlformats.org/presentationml/2006/main">
  <p:tag name="KSO_WM_TEMPLATE_CATEGORY" val="custom"/>
  <p:tag name="KSO_WM_TEMPLATE_INDEX" val="20202539"/>
</p:tagLst>
</file>

<file path=ppt/tags/tag7.xml><?xml version="1.0" encoding="utf-8"?>
<p:tagLst xmlns:p="http://schemas.openxmlformats.org/presentationml/2006/main">
  <p:tag name="KSO_WM_TEMPLATE_CATEGORY" val="custom"/>
  <p:tag name="KSO_WM_TEMPLATE_INDEX" val="20202539"/>
</p:tagLst>
</file>

<file path=ppt/tags/tag8.xml><?xml version="1.0" encoding="utf-8"?>
<p:tagLst xmlns:p="http://schemas.openxmlformats.org/presentationml/2006/main">
  <p:tag name="KSO_WM_TEMPLATE_CATEGORY" val="custom"/>
  <p:tag name="KSO_WM_TEMPLATE_INDEX" val="20202539"/>
</p:tagLst>
</file>

<file path=ppt/tags/tag9.xml><?xml version="1.0" encoding="utf-8"?>
<p:tagLst xmlns:p="http://schemas.openxmlformats.org/presentationml/2006/main">
  <p:tag name="KSO_WM_TEMPLATE_CATEGORY" val="custom"/>
  <p:tag name="KSO_WM_TEMPLATE_INDEX" val="20202539"/>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5510</Words>
  <Application>WPS 演示</Application>
  <PresentationFormat>全屏显示(4:3)</PresentationFormat>
  <Paragraphs>787</Paragraphs>
  <Slides>88</Slides>
  <Notes>7</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4</vt:i4>
      </vt:variant>
      <vt:variant>
        <vt:lpstr>幻灯片标题</vt:lpstr>
      </vt:variant>
      <vt:variant>
        <vt:i4>88</vt:i4>
      </vt:variant>
    </vt:vector>
  </HeadingPairs>
  <TitlesOfParts>
    <vt:vector size="116" baseType="lpstr">
      <vt:lpstr>Arial</vt:lpstr>
      <vt:lpstr>宋体</vt:lpstr>
      <vt:lpstr>Wingdings</vt:lpstr>
      <vt:lpstr>Century Schoolbook</vt:lpstr>
      <vt:lpstr>微软雅黑</vt:lpstr>
      <vt:lpstr>Calibri</vt:lpstr>
      <vt:lpstr>Wingdings 3</vt:lpstr>
      <vt:lpstr>思源宋体</vt:lpstr>
      <vt:lpstr>Wingdings 3</vt:lpstr>
      <vt:lpstr>Cambria</vt:lpstr>
      <vt:lpstr>汉仪旗黑-85S</vt:lpstr>
      <vt:lpstr>华文中宋</vt:lpstr>
      <vt:lpstr>黑体</vt:lpstr>
      <vt:lpstr>Arial Unicode MS</vt:lpstr>
      <vt:lpstr>Times New Roman</vt:lpstr>
      <vt:lpstr>Corbel</vt:lpstr>
      <vt:lpstr>Cambria Math</vt:lpstr>
      <vt:lpstr>CMR10</vt:lpstr>
      <vt:lpstr>Bookman Old Style</vt:lpstr>
      <vt:lpstr>华文楷体</vt:lpstr>
      <vt:lpstr>Helvetica</vt:lpstr>
      <vt:lpstr>BatangChe</vt:lpstr>
      <vt:lpstr>LaTeX</vt:lpstr>
      <vt:lpstr>Origin</vt:lpstr>
      <vt:lpstr>Equation.3</vt:lpstr>
      <vt:lpstr>Equation.3</vt:lpstr>
      <vt:lpstr>Equation.3</vt:lpstr>
      <vt:lpstr>Equation.3</vt:lpstr>
      <vt:lpstr>机器学习概述：基本概念</vt:lpstr>
      <vt:lpstr>人工智能发展简史</vt:lpstr>
      <vt:lpstr>PowerPoint 演示文稿</vt:lpstr>
      <vt:lpstr>PowerPoint 演示文稿</vt:lpstr>
      <vt:lpstr>机器学习 ≈ 构建一个映射函数</vt:lpstr>
      <vt:lpstr>PowerPoint 演示文稿</vt:lpstr>
      <vt:lpstr>PowerPoint 演示文稿</vt:lpstr>
      <vt:lpstr>机器学习定义</vt:lpstr>
      <vt:lpstr>基本概念</vt:lpstr>
      <vt:lpstr>机器学习定义</vt:lpstr>
      <vt:lpstr>机器学习定义</vt:lpstr>
      <vt:lpstr>机器学习定义</vt:lpstr>
      <vt:lpstr>机器学习定义</vt:lpstr>
      <vt:lpstr>机器学习定义</vt:lpstr>
      <vt:lpstr>机器学习定义</vt:lpstr>
      <vt:lpstr>机器学习定义</vt:lpstr>
      <vt:lpstr>讲到这里</vt:lpstr>
      <vt:lpstr>机器学习定义</vt:lpstr>
      <vt:lpstr>机器学习定义</vt:lpstr>
      <vt:lpstr>机器学习定义</vt:lpstr>
      <vt:lpstr>机器学习定义</vt:lpstr>
      <vt:lpstr>PowerPoint 演示文稿</vt:lpstr>
      <vt:lpstr>学习方法</vt:lpstr>
      <vt:lpstr>学习方法</vt:lpstr>
      <vt:lpstr>学习方法</vt:lpstr>
      <vt:lpstr>学习方法</vt:lpstr>
      <vt:lpstr>学习方法</vt:lpstr>
      <vt:lpstr>学习方法</vt:lpstr>
      <vt:lpstr>学习方法</vt:lpstr>
      <vt:lpstr>机器学习定义</vt:lpstr>
      <vt:lpstr>学习方法</vt:lpstr>
      <vt:lpstr>学习方法</vt:lpstr>
      <vt:lpstr>学习方法</vt:lpstr>
      <vt:lpstr>学习方法</vt:lpstr>
      <vt:lpstr>学习方法</vt:lpstr>
      <vt:lpstr>学习方法</vt:lpstr>
      <vt:lpstr>学习方法</vt:lpstr>
      <vt:lpstr>PowerPoint 演示文稿</vt:lpstr>
      <vt:lpstr>机器学习定义</vt:lpstr>
      <vt:lpstr>学习方法</vt:lpstr>
      <vt:lpstr>学习方法</vt:lpstr>
      <vt:lpstr>基本概念</vt:lpstr>
      <vt:lpstr>基本概念</vt:lpstr>
      <vt:lpstr>基本概念</vt:lpstr>
      <vt:lpstr>基本概念</vt:lpstr>
      <vt:lpstr>基本概念</vt:lpstr>
      <vt:lpstr>常见的学习问题</vt:lpstr>
      <vt:lpstr>常见的学习问题</vt:lpstr>
      <vt:lpstr>常见的学习问题</vt:lpstr>
      <vt:lpstr>常见的学习问题</vt:lpstr>
      <vt:lpstr>常见的学习问题</vt:lpstr>
      <vt:lpstr>常见的学习问题</vt:lpstr>
      <vt:lpstr>常见的学习问题</vt:lpstr>
      <vt:lpstr>学习方法</vt:lpstr>
      <vt:lpstr>学习方法</vt:lpstr>
      <vt:lpstr>PowerPoint 演示文稿</vt:lpstr>
      <vt:lpstr>什么是机器学习？</vt:lpstr>
      <vt:lpstr>学习方法</vt:lpstr>
      <vt:lpstr>学习方法</vt:lpstr>
      <vt:lpstr>机器学习的三要素</vt:lpstr>
      <vt:lpstr>参数学习</vt:lpstr>
      <vt:lpstr>线性回归（Linear Regression）</vt:lpstr>
      <vt:lpstr>损失函数（Loss Function）</vt:lpstr>
      <vt:lpstr>最优化问题</vt:lpstr>
      <vt:lpstr>梯度下降法（ Gradient Descent ）</vt:lpstr>
      <vt:lpstr>学习率是十分重要的超参数！</vt:lpstr>
      <vt:lpstr>学习率是十分重要的超参数！</vt:lpstr>
      <vt:lpstr>随机梯度下降法</vt:lpstr>
      <vt:lpstr> 随机梯度下降法</vt:lpstr>
      <vt:lpstr>学习方法</vt:lpstr>
      <vt:lpstr>机器学习 = 优化？</vt:lpstr>
      <vt:lpstr>学习方法</vt:lpstr>
      <vt:lpstr>学习方法</vt:lpstr>
      <vt:lpstr>学习方法</vt:lpstr>
      <vt:lpstr>过拟合</vt:lpstr>
      <vt:lpstr>泛化错误</vt:lpstr>
      <vt:lpstr>如何减少泛化错误？</vt:lpstr>
      <vt:lpstr>正则化（regularization）</vt:lpstr>
      <vt:lpstr>提前停止</vt:lpstr>
      <vt:lpstr>小  结</vt:lpstr>
      <vt:lpstr>机器学习举例：线性回归</vt:lpstr>
      <vt:lpstr>线性回归（Linear Regression）</vt:lpstr>
      <vt:lpstr>经验风险最小化</vt:lpstr>
      <vt:lpstr>Which Degree of Polynomial?</vt:lpstr>
      <vt:lpstr>Controlling Overfitting: Regularization</vt:lpstr>
      <vt:lpstr>Controlling Overfitting: Regularization</vt:lpstr>
      <vt:lpstr>Controlling Overfitting: Dataset size</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fei</cp:lastModifiedBy>
  <cp:revision>2117</cp:revision>
  <dcterms:created xsi:type="dcterms:W3CDTF">2009-03-19T21:17:00Z</dcterms:created>
  <dcterms:modified xsi:type="dcterms:W3CDTF">2020-03-19T01:53:51Z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